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6"/>
  </p:notesMasterIdLst>
  <p:sldIdLst>
    <p:sldId id="256" r:id="rId5"/>
    <p:sldId id="295" r:id="rId6"/>
    <p:sldId id="296" r:id="rId7"/>
    <p:sldId id="257" r:id="rId8"/>
    <p:sldId id="329" r:id="rId9"/>
    <p:sldId id="331" r:id="rId10"/>
    <p:sldId id="332" r:id="rId11"/>
    <p:sldId id="297" r:id="rId12"/>
    <p:sldId id="333" r:id="rId13"/>
    <p:sldId id="334" r:id="rId14"/>
    <p:sldId id="298" r:id="rId15"/>
    <p:sldId id="338" r:id="rId16"/>
    <p:sldId id="341" r:id="rId17"/>
    <p:sldId id="339" r:id="rId18"/>
    <p:sldId id="342" r:id="rId19"/>
    <p:sldId id="340" r:id="rId20"/>
    <p:sldId id="343" r:id="rId21"/>
    <p:sldId id="344" r:id="rId22"/>
    <p:sldId id="299" r:id="rId23"/>
    <p:sldId id="345" r:id="rId24"/>
    <p:sldId id="346" r:id="rId25"/>
    <p:sldId id="347" r:id="rId26"/>
    <p:sldId id="348" r:id="rId27"/>
    <p:sldId id="351" r:id="rId28"/>
    <p:sldId id="352" r:id="rId29"/>
    <p:sldId id="350" r:id="rId30"/>
    <p:sldId id="319" r:id="rId31"/>
    <p:sldId id="300" r:id="rId32"/>
    <p:sldId id="353" r:id="rId33"/>
    <p:sldId id="335" r:id="rId34"/>
    <p:sldId id="280" r:id="rId35"/>
  </p:sldIdLst>
  <p:sldSz cx="12192000" cy="6858000"/>
  <p:notesSz cx="6858000" cy="9144000"/>
  <p:embeddedFontLst>
    <p:embeddedFont>
      <p:font typeface="Consolas" panose="020B0609020204030204" pitchFamily="49" charset="0"/>
      <p:regular r:id="rId37"/>
      <p:bold r:id="rId38"/>
      <p:italic r:id="rId39"/>
      <p:boldItalic r:id="rId40"/>
    </p:embeddedFont>
    <p:embeddedFont>
      <p:font typeface="Franklin Gothic Book" panose="020B0503020102020204" pitchFamily="34" charset="0"/>
      <p:regular r:id="rId41"/>
      <p:italic r:id="rId42"/>
    </p:embeddedFont>
    <p:embeddedFont>
      <p:font typeface="Franklin Gothic Medium" panose="020B0603020102020204" pitchFamily="34" charset="0"/>
      <p:regular r:id="rId43"/>
      <p:italic r:id="rId44"/>
    </p:embeddedFont>
    <p:embeddedFont>
      <p:font typeface="Franklin Gothic Medium Cond" panose="020B0606030402020204" pitchFamily="34" charset="0"/>
      <p:regular r:id="rId45"/>
    </p:embeddedFont>
    <p:embeddedFont>
      <p:font typeface="Source Code Pro" panose="020B0509030403020204" pitchFamily="49"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CE219-6CB4-4D82-2315-C217F06FFCCD}" name="Hiller, Kelly R" initials="HKR" userId="S::khiller@purdue.edu::b25b1487-7f5e-4b7f-a0b2-f8bcb0b1ea5a" providerId="AD"/>
  <p188:author id="{C62D77BD-0E5D-C439-ED43-7D1D1D917A84}" name="Christina Marie Joslin" initials="CJ" userId="S::cjoslin@purdue.edu::de5ff4ba-7c02-41d8-8515-a4bc57700b3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FB991"/>
    <a:srgbClr val="CAB991"/>
    <a:srgbClr val="FEFFFF"/>
    <a:srgbClr val="EBEAEA"/>
    <a:srgbClr val="C5B68E"/>
    <a:srgbClr val="DDB945"/>
    <a:srgbClr val="EBD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488C4-9300-F0F0-55D7-CD24B9FA80CA}" v="23" dt="2026-04-03T16:49:47.055"/>
    <p1510:client id="{C0107733-5B02-494C-992D-0466C176D3AF}" v="3" dt="2026-04-03T12:45:21.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80"/>
        <p:guide pos="31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Marie Joslin" userId="S::cjoslin@purdue.edu::de5ff4ba-7c02-41d8-8515-a4bc57700b36" providerId="AD" clId="Web-{709488C4-9300-F0F0-55D7-CD24B9FA80CA}"/>
    <pc:docChg chg="modSld">
      <pc:chgData name="Christina Marie Joslin" userId="S::cjoslin@purdue.edu::de5ff4ba-7c02-41d8-8515-a4bc57700b36" providerId="AD" clId="Web-{709488C4-9300-F0F0-55D7-CD24B9FA80CA}" dt="2026-04-03T16:49:47.055" v="26" actId="20577"/>
      <pc:docMkLst>
        <pc:docMk/>
      </pc:docMkLst>
      <pc:sldChg chg="modNotes">
        <pc:chgData name="Christina Marie Joslin" userId="S::cjoslin@purdue.edu::de5ff4ba-7c02-41d8-8515-a4bc57700b36" providerId="AD" clId="Web-{709488C4-9300-F0F0-55D7-CD24B9FA80CA}" dt="2026-04-03T16:49:00.523" v="3"/>
        <pc:sldMkLst>
          <pc:docMk/>
          <pc:sldMk cId="586907578" sldId="256"/>
        </pc:sldMkLst>
      </pc:sldChg>
      <pc:sldChg chg="modSp">
        <pc:chgData name="Christina Marie Joslin" userId="S::cjoslin@purdue.edu::de5ff4ba-7c02-41d8-8515-a4bc57700b36" providerId="AD" clId="Web-{709488C4-9300-F0F0-55D7-CD24B9FA80CA}" dt="2026-04-03T16:49:47.055" v="26" actId="20577"/>
        <pc:sldMkLst>
          <pc:docMk/>
          <pc:sldMk cId="1458894123" sldId="345"/>
        </pc:sldMkLst>
        <pc:spChg chg="mod">
          <ac:chgData name="Christina Marie Joslin" userId="S::cjoslin@purdue.edu::de5ff4ba-7c02-41d8-8515-a4bc57700b36" providerId="AD" clId="Web-{709488C4-9300-F0F0-55D7-CD24B9FA80CA}" dt="2026-04-03T16:49:21.289" v="17" actId="20577"/>
          <ac:spMkLst>
            <pc:docMk/>
            <pc:sldMk cId="1458894123" sldId="345"/>
            <ac:spMk id="3" creationId="{B09536D8-F21E-BFE0-85A5-7F50677405C6}"/>
          </ac:spMkLst>
        </pc:spChg>
        <pc:spChg chg="mod">
          <ac:chgData name="Christina Marie Joslin" userId="S::cjoslin@purdue.edu::de5ff4ba-7c02-41d8-8515-a4bc57700b36" providerId="AD" clId="Web-{709488C4-9300-F0F0-55D7-CD24B9FA80CA}" dt="2026-04-03T16:49:47.055" v="26" actId="20577"/>
          <ac:spMkLst>
            <pc:docMk/>
            <pc:sldMk cId="1458894123" sldId="345"/>
            <ac:spMk id="7" creationId="{0273B055-985A-FA82-E087-D14AD354204F}"/>
          </ac:spMkLst>
        </pc:spChg>
      </pc:sldChg>
    </pc:docChg>
  </pc:docChgLst>
  <pc:docChgLst>
    <pc:chgData name="Christina Marie Joslin" userId="S::cjoslin@purdue.edu::de5ff4ba-7c02-41d8-8515-a4bc57700b36" providerId="AD" clId="Web-{C0107733-5B02-494C-992D-0466C176D3AF}"/>
    <pc:docChg chg="modSld">
      <pc:chgData name="Christina Marie Joslin" userId="S::cjoslin@purdue.edu::de5ff4ba-7c02-41d8-8515-a4bc57700b36" providerId="AD" clId="Web-{C0107733-5B02-494C-992D-0466C176D3AF}" dt="2026-04-03T12:45:21.872" v="2" actId="20577"/>
      <pc:docMkLst>
        <pc:docMk/>
      </pc:docMkLst>
      <pc:sldChg chg="modSp">
        <pc:chgData name="Christina Marie Joslin" userId="S::cjoslin@purdue.edu::de5ff4ba-7c02-41d8-8515-a4bc57700b36" providerId="AD" clId="Web-{C0107733-5B02-494C-992D-0466C176D3AF}" dt="2026-04-03T12:45:21.872" v="2" actId="20577"/>
        <pc:sldMkLst>
          <pc:docMk/>
          <pc:sldMk cId="586907578" sldId="256"/>
        </pc:sldMkLst>
        <pc:spChg chg="mod">
          <ac:chgData name="Christina Marie Joslin" userId="S::cjoslin@purdue.edu::de5ff4ba-7c02-41d8-8515-a4bc57700b36" providerId="AD" clId="Web-{C0107733-5B02-494C-992D-0466C176D3AF}" dt="2026-04-03T12:45:21.872" v="2" actId="20577"/>
          <ac:spMkLst>
            <pc:docMk/>
            <pc:sldMk cId="586907578" sldId="256"/>
            <ac:spMk id="4" creationId="{AEE2120F-7372-FF23-236B-34393674624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26CF7-48D8-2F46-AFC8-8A5D2298DFDD}"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F745-0557-B241-863F-056113C7032A}" type="slidenum">
              <a:rPr lang="en-US" smtClean="0"/>
              <a:t>‹#›</a:t>
            </a:fld>
            <a:endParaRPr lang="en-US"/>
          </a:p>
        </p:txBody>
      </p:sp>
    </p:spTree>
    <p:extLst>
      <p:ext uri="{BB962C8B-B14F-4D97-AF65-F5344CB8AC3E}">
        <p14:creationId xmlns:p14="http://schemas.microsoft.com/office/powerpoint/2010/main" val="31656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loth.ai/docs/get-started/unsloth-notebook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049025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B3D80-8857-A6D9-439E-8996206E7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A0F98-D63B-C87B-F005-5041DC4D5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F467A-D821-3E7F-C325-08A70A3A846C}"/>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AE10AAF0-0CC4-9D9C-ED7F-8B6A064F3FEA}"/>
              </a:ext>
            </a:extLst>
          </p:cNvPr>
          <p:cNvSpPr>
            <a:spLocks noGrp="1"/>
          </p:cNvSpPr>
          <p:nvPr>
            <p:ph type="sldNum" sz="quarter" idx="5"/>
          </p:nvPr>
        </p:nvSpPr>
        <p:spPr/>
        <p:txBody>
          <a:bodyPr/>
          <a:lstStyle/>
          <a:p>
            <a:fld id="{237BF745-0557-B241-863F-056113C7032A}" type="slidenum">
              <a:rPr lang="en-US" smtClean="0"/>
              <a:t>18</a:t>
            </a:fld>
            <a:endParaRPr lang="en-US"/>
          </a:p>
        </p:txBody>
      </p:sp>
    </p:spTree>
    <p:extLst>
      <p:ext uri="{BB962C8B-B14F-4D97-AF65-F5344CB8AC3E}">
        <p14:creationId xmlns:p14="http://schemas.microsoft.com/office/powerpoint/2010/main" val="270852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37BF745-0557-B241-863F-056113C7032A}" type="slidenum">
              <a:rPr lang="en-US" smtClean="0"/>
              <a:t>20</a:t>
            </a:fld>
            <a:endParaRPr lang="en-US"/>
          </a:p>
        </p:txBody>
      </p:sp>
    </p:spTree>
    <p:extLst>
      <p:ext uri="{BB962C8B-B14F-4D97-AF65-F5344CB8AC3E}">
        <p14:creationId xmlns:p14="http://schemas.microsoft.com/office/powerpoint/2010/main" val="389462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DB4D9-DA61-F602-873B-BF94CF274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2C7CB-2866-87D9-54B0-076E38CCFC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EA7E0-054E-6441-6A32-78778167F20B}"/>
              </a:ext>
            </a:extLst>
          </p:cNvPr>
          <p:cNvSpPr>
            <a:spLocks noGrp="1"/>
          </p:cNvSpPr>
          <p:nvPr>
            <p:ph type="body" idx="1"/>
          </p:nvPr>
        </p:nvSpPr>
        <p:spPr/>
        <p:txBody>
          <a:bodyPr/>
          <a:lstStyle/>
          <a:p>
            <a:r>
              <a:rPr lang="en-US" dirty="0">
                <a:ea typeface="Calibri"/>
                <a:cs typeface="Calibri"/>
              </a:rPr>
              <a:t>Instead of changing the model architecture we are changing how precisely numbers are stored as for many tasks not all decimals are needed for determining accuracy. </a:t>
            </a:r>
          </a:p>
        </p:txBody>
      </p:sp>
      <p:sp>
        <p:nvSpPr>
          <p:cNvPr id="4" name="Slide Number Placeholder 3">
            <a:extLst>
              <a:ext uri="{FF2B5EF4-FFF2-40B4-BE49-F238E27FC236}">
                <a16:creationId xmlns:a16="http://schemas.microsoft.com/office/drawing/2014/main" id="{1B7B5D07-DF0C-9E19-ADC5-9DC4E8B44D17}"/>
              </a:ext>
            </a:extLst>
          </p:cNvPr>
          <p:cNvSpPr>
            <a:spLocks noGrp="1"/>
          </p:cNvSpPr>
          <p:nvPr>
            <p:ph type="sldNum" sz="quarter" idx="5"/>
          </p:nvPr>
        </p:nvSpPr>
        <p:spPr/>
        <p:txBody>
          <a:bodyPr/>
          <a:lstStyle/>
          <a:p>
            <a:fld id="{237BF745-0557-B241-863F-056113C7032A}" type="slidenum">
              <a:rPr lang="en-US" smtClean="0"/>
              <a:t>21</a:t>
            </a:fld>
            <a:endParaRPr lang="en-US"/>
          </a:p>
        </p:txBody>
      </p:sp>
    </p:spTree>
    <p:extLst>
      <p:ext uri="{BB962C8B-B14F-4D97-AF65-F5344CB8AC3E}">
        <p14:creationId xmlns:p14="http://schemas.microsoft.com/office/powerpoint/2010/main" val="130646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9277F-0605-84BA-DFEB-A68332A2D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E4AD4-3CAF-04AA-9973-DEFA8196D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D4947-4B30-1013-94D3-B02670B5F650}"/>
              </a:ext>
            </a:extLst>
          </p:cNvPr>
          <p:cNvSpPr>
            <a:spLocks noGrp="1"/>
          </p:cNvSpPr>
          <p:nvPr>
            <p:ph type="body" idx="1"/>
          </p:nvPr>
        </p:nvSpPr>
        <p:spPr/>
        <p:txBody>
          <a:bodyPr/>
          <a:lstStyle/>
          <a:p>
            <a:r>
              <a:rPr lang="en-US" dirty="0">
                <a:ea typeface="Calibri"/>
                <a:cs typeface="Calibri"/>
              </a:rPr>
              <a:t>Scaling factors are used to map the quantized values to the original real values. </a:t>
            </a:r>
          </a:p>
        </p:txBody>
      </p:sp>
      <p:sp>
        <p:nvSpPr>
          <p:cNvPr id="4" name="Slide Number Placeholder 3">
            <a:extLst>
              <a:ext uri="{FF2B5EF4-FFF2-40B4-BE49-F238E27FC236}">
                <a16:creationId xmlns:a16="http://schemas.microsoft.com/office/drawing/2014/main" id="{47437E40-9BA7-2E16-E37D-6A635BAEB33A}"/>
              </a:ext>
            </a:extLst>
          </p:cNvPr>
          <p:cNvSpPr>
            <a:spLocks noGrp="1"/>
          </p:cNvSpPr>
          <p:nvPr>
            <p:ph type="sldNum" sz="quarter" idx="5"/>
          </p:nvPr>
        </p:nvSpPr>
        <p:spPr/>
        <p:txBody>
          <a:bodyPr/>
          <a:lstStyle/>
          <a:p>
            <a:fld id="{237BF745-0557-B241-863F-056113C7032A}" type="slidenum">
              <a:rPr lang="en-US" smtClean="0"/>
              <a:t>22</a:t>
            </a:fld>
            <a:endParaRPr lang="en-US"/>
          </a:p>
        </p:txBody>
      </p:sp>
    </p:spTree>
    <p:extLst>
      <p:ext uri="{BB962C8B-B14F-4D97-AF65-F5344CB8AC3E}">
        <p14:creationId xmlns:p14="http://schemas.microsoft.com/office/powerpoint/2010/main" val="2118846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GGUF compresses models so they can be stored, shared, and run efficiently at inference time.</a:t>
            </a:r>
          </a:p>
        </p:txBody>
      </p:sp>
      <p:sp>
        <p:nvSpPr>
          <p:cNvPr id="4" name="Slide Number Placeholder 3"/>
          <p:cNvSpPr>
            <a:spLocks noGrp="1"/>
          </p:cNvSpPr>
          <p:nvPr>
            <p:ph type="sldNum" sz="quarter" idx="5"/>
          </p:nvPr>
        </p:nvSpPr>
        <p:spPr/>
        <p:txBody>
          <a:bodyPr/>
          <a:lstStyle/>
          <a:p>
            <a:fld id="{237BF745-0557-B241-863F-056113C7032A}" type="slidenum">
              <a:rPr lang="en-US" smtClean="0"/>
              <a:t>23</a:t>
            </a:fld>
            <a:endParaRPr lang="en-US"/>
          </a:p>
        </p:txBody>
      </p:sp>
    </p:spTree>
    <p:extLst>
      <p:ext uri="{BB962C8B-B14F-4D97-AF65-F5344CB8AC3E}">
        <p14:creationId xmlns:p14="http://schemas.microsoft.com/office/powerpoint/2010/main" val="427410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Ollama Local is the runtime that executes GGUF models directly on your machine, handling model loading, memory, and inference without requiring cloud services. In addition to command line, Ollama recently launched a GUI for interacting with both locally hosted as well as cloud-based LLMs (e.g., gpt-oss:120b). </a:t>
            </a:r>
          </a:p>
          <a:p>
            <a:endParaRPr lang="en-US" dirty="0"/>
          </a:p>
          <a:p>
            <a:r>
              <a:rPr lang="en-US" dirty="0"/>
              <a:t>Ollama Hub is an optional online registry used to share and download models; it is not required to run models locally with Ollama.</a:t>
            </a:r>
          </a:p>
        </p:txBody>
      </p:sp>
      <p:sp>
        <p:nvSpPr>
          <p:cNvPr id="4" name="Slide Number Placeholder 3"/>
          <p:cNvSpPr>
            <a:spLocks noGrp="1"/>
          </p:cNvSpPr>
          <p:nvPr>
            <p:ph type="sldNum" sz="quarter" idx="5"/>
          </p:nvPr>
        </p:nvSpPr>
        <p:spPr/>
        <p:txBody>
          <a:bodyPr/>
          <a:lstStyle/>
          <a:p>
            <a:fld id="{237BF745-0557-B241-863F-056113C7032A}" type="slidenum">
              <a:rPr lang="en-US" smtClean="0"/>
              <a:t>24</a:t>
            </a:fld>
            <a:endParaRPr lang="en-US"/>
          </a:p>
        </p:txBody>
      </p:sp>
    </p:spTree>
    <p:extLst>
      <p:ext uri="{BB962C8B-B14F-4D97-AF65-F5344CB8AC3E}">
        <p14:creationId xmlns:p14="http://schemas.microsoft.com/office/powerpoint/2010/main" val="325760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run a model locally with Ollama, you need a GGUF file for the weights and a </a:t>
            </a:r>
            <a:r>
              <a:rPr lang="en-US" dirty="0" err="1"/>
              <a:t>Modelfile</a:t>
            </a:r>
            <a:r>
              <a:rPr lang="en-US" dirty="0"/>
              <a:t> that tells Ollama how to use it.</a:t>
            </a:r>
          </a:p>
        </p:txBody>
      </p:sp>
      <p:sp>
        <p:nvSpPr>
          <p:cNvPr id="4" name="Slide Number Placeholder 3"/>
          <p:cNvSpPr>
            <a:spLocks noGrp="1"/>
          </p:cNvSpPr>
          <p:nvPr>
            <p:ph type="sldNum" sz="quarter" idx="5"/>
          </p:nvPr>
        </p:nvSpPr>
        <p:spPr/>
        <p:txBody>
          <a:bodyPr/>
          <a:lstStyle/>
          <a:p>
            <a:fld id="{237BF745-0557-B241-863F-056113C7032A}" type="slidenum">
              <a:rPr lang="en-US" smtClean="0"/>
              <a:t>26</a:t>
            </a:fld>
            <a:endParaRPr lang="en-US"/>
          </a:p>
        </p:txBody>
      </p:sp>
    </p:spTree>
    <p:extLst>
      <p:ext uri="{BB962C8B-B14F-4D97-AF65-F5344CB8AC3E}">
        <p14:creationId xmlns:p14="http://schemas.microsoft.com/office/powerpoint/2010/main" val="1718366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will be walking through one of the demo notebooks for fine-tuning Mistral v0.3 (7B) using </a:t>
            </a:r>
            <a:r>
              <a:rPr lang="en-US" dirty="0" err="1">
                <a:ea typeface="Calibri"/>
                <a:cs typeface="Calibri"/>
              </a:rPr>
              <a:t>LoRA</a:t>
            </a:r>
            <a:r>
              <a:rPr lang="en-US" dirty="0">
                <a:ea typeface="Calibri"/>
                <a:cs typeface="Calibri"/>
              </a:rPr>
              <a:t> from </a:t>
            </a:r>
            <a:r>
              <a:rPr lang="en-US" dirty="0" err="1">
                <a:ea typeface="Calibri"/>
                <a:cs typeface="Calibri"/>
              </a:rPr>
              <a:t>Unsloth</a:t>
            </a:r>
            <a:r>
              <a:rPr lang="en-US" dirty="0">
                <a:ea typeface="Calibri"/>
                <a:cs typeface="Calibri"/>
              </a:rPr>
              <a:t>. </a:t>
            </a:r>
          </a:p>
          <a:p>
            <a:endParaRPr lang="en-US" dirty="0">
              <a:ea typeface="Calibri"/>
              <a:cs typeface="Calibri"/>
            </a:endParaRPr>
          </a:p>
          <a:p>
            <a:r>
              <a:rPr lang="en-US" b="1" dirty="0">
                <a:hlinkClick r:id="" action="ppaction://noaction"/>
              </a:rPr>
              <a:t>Mistral v0.3 (7B): </a:t>
            </a:r>
            <a:r>
              <a:rPr lang="en-US" dirty="0">
                <a:hlinkClick r:id="" action="ppaction://noaction"/>
              </a:rPr>
              <a:t>https://colab.research.google.com/github/unslothai/notebooks/blob/main/nb/Mistral_v0.3_(7B)-GRPO.ipynb</a:t>
            </a:r>
            <a:endParaRPr lang="en-US" dirty="0">
              <a:ea typeface="Calibri"/>
              <a:cs typeface="Calibri"/>
            </a:endParaRPr>
          </a:p>
          <a:p>
            <a:endParaRPr lang="en-US" dirty="0">
              <a:ea typeface="Calibri"/>
              <a:cs typeface="Calibri"/>
            </a:endParaRPr>
          </a:p>
          <a:p>
            <a:r>
              <a:rPr lang="en-US" b="1" dirty="0">
                <a:ea typeface="Calibri"/>
                <a:cs typeface="Calibri"/>
              </a:rPr>
              <a:t>Link to all Demo Notebooks (Created and published by </a:t>
            </a:r>
            <a:r>
              <a:rPr lang="en-US" b="1" dirty="0" err="1">
                <a:ea typeface="Calibri"/>
                <a:cs typeface="Calibri"/>
              </a:rPr>
              <a:t>Unsloth</a:t>
            </a:r>
            <a:r>
              <a:rPr lang="en-US" b="1" dirty="0">
                <a:ea typeface="Calibri"/>
                <a:cs typeface="Calibri"/>
              </a:rPr>
              <a:t>):</a:t>
            </a:r>
            <a:r>
              <a:rPr lang="en-US" dirty="0">
                <a:ea typeface="Calibri"/>
                <a:cs typeface="Calibri"/>
              </a:rPr>
              <a:t> </a:t>
            </a:r>
            <a:r>
              <a:rPr lang="en-US" dirty="0">
                <a:hlinkClick r:id="rId3"/>
              </a:rPr>
              <a:t>https://unsloth.ai/docs/get-started/unsloth-notebooks</a:t>
            </a:r>
            <a:r>
              <a:rPr lang="en-US" dirty="0"/>
              <a:t> </a:t>
            </a:r>
          </a:p>
        </p:txBody>
      </p:sp>
      <p:sp>
        <p:nvSpPr>
          <p:cNvPr id="4" name="Slide Number Placeholder 3"/>
          <p:cNvSpPr>
            <a:spLocks noGrp="1"/>
          </p:cNvSpPr>
          <p:nvPr>
            <p:ph type="sldNum" sz="quarter" idx="5"/>
          </p:nvPr>
        </p:nvSpPr>
        <p:spPr/>
        <p:txBody>
          <a:bodyPr/>
          <a:lstStyle/>
          <a:p>
            <a:fld id="{237BF745-0557-B241-863F-056113C7032A}" type="slidenum">
              <a:rPr lang="en-US" smtClean="0"/>
              <a:t>27</a:t>
            </a:fld>
            <a:endParaRPr lang="en-US"/>
          </a:p>
        </p:txBody>
      </p:sp>
    </p:spTree>
    <p:extLst>
      <p:ext uri="{BB962C8B-B14F-4D97-AF65-F5344CB8AC3E}">
        <p14:creationId xmlns:p14="http://schemas.microsoft.com/office/powerpoint/2010/main" val="313582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vast amount of information they are trained on (only a portion of which is relevant to your task), may not perform as well as-is even with Retrieval Augmented Generation (RAG) (more on this on slide 7). </a:t>
            </a:r>
            <a:endParaRPr lang="en-US" b="1" dirty="0">
              <a:ea typeface="Calibri" panose="020F0502020204030204"/>
              <a:cs typeface="Calibri" panose="020F0502020204030204"/>
            </a:endParaRPr>
          </a:p>
          <a:p>
            <a:endParaRPr lang="en-US" b="1" dirty="0">
              <a:ea typeface="Calibri" panose="020F0502020204030204"/>
              <a:cs typeface="Calibri" panose="020F0502020204030204"/>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37BF745-0557-B241-863F-056113C7032A}" type="slidenum">
              <a:rPr lang="en-US" smtClean="0"/>
              <a:t>5</a:t>
            </a:fld>
            <a:endParaRPr lang="en-US"/>
          </a:p>
        </p:txBody>
      </p:sp>
    </p:spTree>
    <p:extLst>
      <p:ext uri="{BB962C8B-B14F-4D97-AF65-F5344CB8AC3E}">
        <p14:creationId xmlns:p14="http://schemas.microsoft.com/office/powerpoint/2010/main" val="34039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this workshop, we will only focus on Supervised Fine-Tuning (SFT). </a:t>
            </a:r>
          </a:p>
        </p:txBody>
      </p:sp>
      <p:sp>
        <p:nvSpPr>
          <p:cNvPr id="4" name="Slide Number Placeholder 3"/>
          <p:cNvSpPr>
            <a:spLocks noGrp="1"/>
          </p:cNvSpPr>
          <p:nvPr>
            <p:ph type="sldNum" sz="quarter" idx="5"/>
          </p:nvPr>
        </p:nvSpPr>
        <p:spPr/>
        <p:txBody>
          <a:bodyPr/>
          <a:lstStyle/>
          <a:p>
            <a:fld id="{237BF745-0557-B241-863F-056113C7032A}" type="slidenum">
              <a:rPr lang="en-US" smtClean="0"/>
              <a:t>9</a:t>
            </a:fld>
            <a:endParaRPr lang="en-US"/>
          </a:p>
        </p:txBody>
      </p:sp>
    </p:spTree>
    <p:extLst>
      <p:ext uri="{BB962C8B-B14F-4D97-AF65-F5344CB8AC3E}">
        <p14:creationId xmlns:p14="http://schemas.microsoft.com/office/powerpoint/2010/main" val="361539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267BB-BCE2-DD9F-1147-93BFE5290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8F40E-7640-EBDB-18E9-3F92E3970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B5B4A-A5A1-6EE3-0B62-436E07462554}"/>
              </a:ext>
            </a:extLst>
          </p:cNvPr>
          <p:cNvSpPr>
            <a:spLocks noGrp="1"/>
          </p:cNvSpPr>
          <p:nvPr>
            <p:ph type="body" idx="1"/>
          </p:nvPr>
        </p:nvSpPr>
        <p:spPr/>
        <p:txBody>
          <a:bodyPr/>
          <a:lstStyle/>
          <a:p>
            <a:r>
              <a:rPr lang="en-US" dirty="0">
                <a:ea typeface="Calibri"/>
                <a:cs typeface="Calibri"/>
              </a:rPr>
              <a:t>Within the types of PEFT there are two different 'categories' of update types (we will go into detail on each of these in the next slide): </a:t>
            </a:r>
          </a:p>
          <a:p>
            <a:r>
              <a:rPr lang="en-US" dirty="0">
                <a:ea typeface="Calibri"/>
                <a:cs typeface="Calibri"/>
              </a:rPr>
              <a:t>(1) </a:t>
            </a:r>
            <a:r>
              <a:rPr lang="en-US" b="1" dirty="0"/>
              <a:t>Weight-based methods: </a:t>
            </a:r>
            <a:r>
              <a:rPr lang="en-US" dirty="0"/>
              <a:t>update the model’s behavior by modifying a small subset of the model’s parameters, changing how the model processes </a:t>
            </a:r>
            <a:r>
              <a:rPr lang="en-US" i="1" dirty="0"/>
              <a:t>all</a:t>
            </a:r>
            <a:r>
              <a:rPr lang="en-US" dirty="0"/>
              <a:t> inputs </a:t>
            </a:r>
            <a:r>
              <a:rPr lang="en-US" b="1" dirty="0"/>
              <a:t>(e.g., Adapters, </a:t>
            </a:r>
            <a:r>
              <a:rPr lang="en-US" b="1" err="1"/>
              <a:t>LoRA</a:t>
            </a:r>
            <a:r>
              <a:rPr lang="en-US" b="1" dirty="0"/>
              <a:t>, </a:t>
            </a:r>
            <a:r>
              <a:rPr lang="en-US" b="1" err="1"/>
              <a:t>DoRA</a:t>
            </a:r>
            <a:r>
              <a:rPr lang="en-US" b="1" dirty="0"/>
              <a:t>, </a:t>
            </a:r>
            <a:r>
              <a:rPr lang="en-US" b="1" err="1"/>
              <a:t>BitFit</a:t>
            </a:r>
            <a:r>
              <a:rPr lang="en-US" b="1" dirty="0"/>
              <a:t>).</a:t>
            </a:r>
            <a:endParaRPr lang="en-US" b="1" dirty="0">
              <a:ea typeface="Calibri"/>
              <a:cs typeface="Calibri"/>
            </a:endParaRPr>
          </a:p>
          <a:p>
            <a:r>
              <a:rPr lang="en-US" dirty="0">
                <a:ea typeface="Calibri"/>
                <a:cs typeface="Calibri"/>
              </a:rPr>
              <a:t> </a:t>
            </a:r>
          </a:p>
          <a:p>
            <a:r>
              <a:rPr lang="en-US" dirty="0">
                <a:ea typeface="Calibri"/>
                <a:cs typeface="Calibri"/>
              </a:rPr>
              <a:t>(2) </a:t>
            </a:r>
            <a:r>
              <a:rPr lang="en-US" b="1" dirty="0"/>
              <a:t>Prompt-based methods</a:t>
            </a:r>
            <a:r>
              <a:rPr lang="en-US" dirty="0"/>
              <a:t> keep all model parameters frozen and instead learn additional vectors that modify what the model </a:t>
            </a:r>
            <a:r>
              <a:rPr lang="en-US" i="1" dirty="0"/>
              <a:t>sees as context</a:t>
            </a:r>
            <a:r>
              <a:rPr lang="en-US" dirty="0"/>
              <a:t>, steering attention without changing the model itself </a:t>
            </a:r>
            <a:r>
              <a:rPr lang="en-US" b="1" dirty="0"/>
              <a:t>(e.g., Prompt Tuning, Prefix Tuning).</a:t>
            </a:r>
            <a:endParaRPr lang="en-US" b="1"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5A954B36-7B35-C800-BD1D-7D58DA310117}"/>
              </a:ext>
            </a:extLst>
          </p:cNvPr>
          <p:cNvSpPr>
            <a:spLocks noGrp="1"/>
          </p:cNvSpPr>
          <p:nvPr>
            <p:ph type="sldNum" sz="quarter" idx="5"/>
          </p:nvPr>
        </p:nvSpPr>
        <p:spPr/>
        <p:txBody>
          <a:bodyPr/>
          <a:lstStyle/>
          <a:p>
            <a:fld id="{237BF745-0557-B241-863F-056113C7032A}" type="slidenum">
              <a:rPr lang="en-US" smtClean="0"/>
              <a:t>12</a:t>
            </a:fld>
            <a:endParaRPr lang="en-US"/>
          </a:p>
        </p:txBody>
      </p:sp>
    </p:spTree>
    <p:extLst>
      <p:ext uri="{BB962C8B-B14F-4D97-AF65-F5344CB8AC3E}">
        <p14:creationId xmlns:p14="http://schemas.microsoft.com/office/powerpoint/2010/main" val="821996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86A52-AE6A-E56E-F6A8-0787C41D1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B3EE9-CA23-EE15-681F-2C36EC525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00FFA-D9C1-7E48-80AE-408813068B1E}"/>
              </a:ext>
            </a:extLst>
          </p:cNvPr>
          <p:cNvSpPr>
            <a:spLocks noGrp="1"/>
          </p:cNvSpPr>
          <p:nvPr>
            <p:ph type="body" idx="1"/>
          </p:nvPr>
        </p:nvSpPr>
        <p:spPr/>
        <p:txBody>
          <a:bodyPr/>
          <a:lstStyle/>
          <a:p>
            <a:r>
              <a:rPr lang="en-US" dirty="0"/>
              <a:t>A full weight update allows changes across all possible directions in the parameter space, which is expensive and often unnecessary. </a:t>
            </a:r>
            <a:r>
              <a:rPr lang="en-US" dirty="0" err="1"/>
              <a:t>LoRA</a:t>
            </a:r>
            <a:r>
              <a:rPr lang="en-US" dirty="0"/>
              <a:t> applies a low-rank constraint by expressing the weight update ΔW as the product of two smaller matrices. This limits the update to </a:t>
            </a:r>
            <a:r>
              <a:rPr lang="en-US" dirty="0" err="1"/>
              <a:t>r≪d</a:t>
            </a:r>
            <a:r>
              <a:rPr lang="en-US" dirty="0"/>
              <a:t> independent adaptation directions, capturing the most important task-specific changes while significantly reducing the number of trainable parameters.</a:t>
            </a:r>
          </a:p>
          <a:p>
            <a:endParaRPr lang="en-US" dirty="0">
              <a:ea typeface="Calibri"/>
              <a:cs typeface="Calibri"/>
            </a:endParaRPr>
          </a:p>
          <a:p>
            <a:r>
              <a:rPr lang="en-US" b="1" dirty="0"/>
              <a:t>Note:</a:t>
            </a:r>
            <a:r>
              <a:rPr lang="en-US" dirty="0"/>
              <a:t> </a:t>
            </a:r>
            <a:r>
              <a:rPr lang="en-US" dirty="0" err="1"/>
              <a:t>LoRA</a:t>
            </a:r>
            <a:r>
              <a:rPr lang="en-US" dirty="0"/>
              <a:t> updates (ΔW) are applied only to selected weight matrices, most commonly attention projection layers (Query, Key, Value, and sometimes Output), which are specified via hyperparameters.</a:t>
            </a:r>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43F9D768-B6C7-CD26-9EEC-CE440AA68F1C}"/>
              </a:ext>
            </a:extLst>
          </p:cNvPr>
          <p:cNvSpPr>
            <a:spLocks noGrp="1"/>
          </p:cNvSpPr>
          <p:nvPr>
            <p:ph type="sldNum" sz="quarter" idx="5"/>
          </p:nvPr>
        </p:nvSpPr>
        <p:spPr/>
        <p:txBody>
          <a:bodyPr/>
          <a:lstStyle/>
          <a:p>
            <a:fld id="{237BF745-0557-B241-863F-056113C7032A}" type="slidenum">
              <a:rPr lang="en-US" smtClean="0"/>
              <a:t>13</a:t>
            </a:fld>
            <a:endParaRPr lang="en-US"/>
          </a:p>
        </p:txBody>
      </p:sp>
    </p:spTree>
    <p:extLst>
      <p:ext uri="{BB962C8B-B14F-4D97-AF65-F5344CB8AC3E}">
        <p14:creationId xmlns:p14="http://schemas.microsoft.com/office/powerpoint/2010/main" val="816473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ACC44-133F-0DF1-46F5-D13A275D5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7DFE1-F768-E20F-12E7-7CB4F7773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01B83-DCE4-DC77-F84C-C27E37A3609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8706BA5F-7E80-7120-8234-33C9E1EEF6C0}"/>
              </a:ext>
            </a:extLst>
          </p:cNvPr>
          <p:cNvSpPr>
            <a:spLocks noGrp="1"/>
          </p:cNvSpPr>
          <p:nvPr>
            <p:ph type="sldNum" sz="quarter" idx="5"/>
          </p:nvPr>
        </p:nvSpPr>
        <p:spPr/>
        <p:txBody>
          <a:bodyPr/>
          <a:lstStyle/>
          <a:p>
            <a:fld id="{237BF745-0557-B241-863F-056113C7032A}" type="slidenum">
              <a:rPr lang="en-US" smtClean="0"/>
              <a:t>14</a:t>
            </a:fld>
            <a:endParaRPr lang="en-US"/>
          </a:p>
        </p:txBody>
      </p:sp>
    </p:spTree>
    <p:extLst>
      <p:ext uri="{BB962C8B-B14F-4D97-AF65-F5344CB8AC3E}">
        <p14:creationId xmlns:p14="http://schemas.microsoft.com/office/powerpoint/2010/main" val="330799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B024E-8FEC-6E37-A3A7-DCE84C4AA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0F034-11DB-20FF-A90C-6626A15CB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F3229-FF28-DB97-93C2-F598CC549C14}"/>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7FDBC222-0620-B5C4-E26E-63511E437B44}"/>
              </a:ext>
            </a:extLst>
          </p:cNvPr>
          <p:cNvSpPr>
            <a:spLocks noGrp="1"/>
          </p:cNvSpPr>
          <p:nvPr>
            <p:ph type="sldNum" sz="quarter" idx="5"/>
          </p:nvPr>
        </p:nvSpPr>
        <p:spPr/>
        <p:txBody>
          <a:bodyPr/>
          <a:lstStyle/>
          <a:p>
            <a:fld id="{237BF745-0557-B241-863F-056113C7032A}" type="slidenum">
              <a:rPr lang="en-US" smtClean="0"/>
              <a:t>15</a:t>
            </a:fld>
            <a:endParaRPr lang="en-US"/>
          </a:p>
        </p:txBody>
      </p:sp>
    </p:spTree>
    <p:extLst>
      <p:ext uri="{BB962C8B-B14F-4D97-AF65-F5344CB8AC3E}">
        <p14:creationId xmlns:p14="http://schemas.microsoft.com/office/powerpoint/2010/main" val="217511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97CF-9007-609C-E7AE-844C52F03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8DEF3-0049-5ECF-1FAA-15C867D807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36379-0187-F2C8-C422-2DC8936A4D29}"/>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BAC94A2B-144B-6DC6-3DF1-F33335DFADD2}"/>
              </a:ext>
            </a:extLst>
          </p:cNvPr>
          <p:cNvSpPr>
            <a:spLocks noGrp="1"/>
          </p:cNvSpPr>
          <p:nvPr>
            <p:ph type="sldNum" sz="quarter" idx="5"/>
          </p:nvPr>
        </p:nvSpPr>
        <p:spPr/>
        <p:txBody>
          <a:bodyPr/>
          <a:lstStyle/>
          <a:p>
            <a:fld id="{237BF745-0557-B241-863F-056113C7032A}" type="slidenum">
              <a:rPr lang="en-US" smtClean="0"/>
              <a:t>16</a:t>
            </a:fld>
            <a:endParaRPr lang="en-US"/>
          </a:p>
        </p:txBody>
      </p:sp>
    </p:spTree>
    <p:extLst>
      <p:ext uri="{BB962C8B-B14F-4D97-AF65-F5344CB8AC3E}">
        <p14:creationId xmlns:p14="http://schemas.microsoft.com/office/powerpoint/2010/main" val="1105529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A485C-AB80-7AD2-EFB5-D6F0FF0C8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50CD8-8388-CFAB-8A6F-A365209C9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30AA2-1EBC-1F8B-FDF7-9B3E35211401}"/>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7F6CA42-742C-4F09-CE17-21A784B1CF44}"/>
              </a:ext>
            </a:extLst>
          </p:cNvPr>
          <p:cNvSpPr>
            <a:spLocks noGrp="1"/>
          </p:cNvSpPr>
          <p:nvPr>
            <p:ph type="sldNum" sz="quarter" idx="5"/>
          </p:nvPr>
        </p:nvSpPr>
        <p:spPr/>
        <p:txBody>
          <a:bodyPr/>
          <a:lstStyle/>
          <a:p>
            <a:fld id="{237BF745-0557-B241-863F-056113C7032A}" type="slidenum">
              <a:rPr lang="en-US" smtClean="0"/>
              <a:t>17</a:t>
            </a:fld>
            <a:endParaRPr lang="en-US"/>
          </a:p>
        </p:txBody>
      </p:sp>
    </p:spTree>
    <p:extLst>
      <p:ext uri="{BB962C8B-B14F-4D97-AF65-F5344CB8AC3E}">
        <p14:creationId xmlns:p14="http://schemas.microsoft.com/office/powerpoint/2010/main" val="3729336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pic>
        <p:nvPicPr>
          <p:cNvPr id="8" name="Picture 7">
            <a:extLst>
              <a:ext uri="{FF2B5EF4-FFF2-40B4-BE49-F238E27FC236}">
                <a16:creationId xmlns:a16="http://schemas.microsoft.com/office/drawing/2014/main" id="{EAF8E72C-89E0-E7D6-07BE-6EA0595AE465}"/>
              </a:ext>
            </a:extLst>
          </p:cNvPr>
          <p:cNvPicPr>
            <a:picLocks noChangeAspect="1"/>
          </p:cNvPicPr>
          <p:nvPr userDrawn="1"/>
        </p:nvPicPr>
        <p:blipFill>
          <a:blip r:embed="rId3"/>
          <a:stretch>
            <a:fillRect/>
          </a:stretch>
        </p:blipFill>
        <p:spPr>
          <a:xfrm>
            <a:off x="457200" y="6035040"/>
            <a:ext cx="4318000" cy="457200"/>
          </a:xfrm>
          <a:prstGeom prst="rect">
            <a:avLst/>
          </a:prstGeom>
        </p:spPr>
      </p:pic>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8" name="Slide Number Placeholder 7">
            <a:extLst>
              <a:ext uri="{FF2B5EF4-FFF2-40B4-BE49-F238E27FC236}">
                <a16:creationId xmlns:a16="http://schemas.microsoft.com/office/drawing/2014/main" id="{1915D662-4E39-E167-612C-BF5868256B45}"/>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5" name="Picture 4">
            <a:extLst>
              <a:ext uri="{FF2B5EF4-FFF2-40B4-BE49-F238E27FC236}">
                <a16:creationId xmlns:a16="http://schemas.microsoft.com/office/drawing/2014/main" id="{8885D826-F477-9022-C06E-CFC52A2DEE83}"/>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8" name="Slide Number Placeholder 7">
            <a:extLst>
              <a:ext uri="{FF2B5EF4-FFF2-40B4-BE49-F238E27FC236}">
                <a16:creationId xmlns:a16="http://schemas.microsoft.com/office/drawing/2014/main" id="{FBD2D034-EF04-7ED6-DAB6-6B66FFFD23F5}"/>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5" name="Picture 4">
            <a:extLst>
              <a:ext uri="{FF2B5EF4-FFF2-40B4-BE49-F238E27FC236}">
                <a16:creationId xmlns:a16="http://schemas.microsoft.com/office/drawing/2014/main" id="{62757284-A33C-E705-9E0A-302AB9E07AAF}"/>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09E755D-1048-EC23-56AF-29D378F2C60D}"/>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5" name="Picture 4">
            <a:extLst>
              <a:ext uri="{FF2B5EF4-FFF2-40B4-BE49-F238E27FC236}">
                <a16:creationId xmlns:a16="http://schemas.microsoft.com/office/drawing/2014/main" id="{FC4B2C13-4C0B-CD3C-D649-F2B98AE3EB7C}"/>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7">
            <a:extLst>
              <a:ext uri="{FF2B5EF4-FFF2-40B4-BE49-F238E27FC236}">
                <a16:creationId xmlns:a16="http://schemas.microsoft.com/office/drawing/2014/main" id="{FE64CB18-213F-28B8-BC8E-873B3669AA97}"/>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5" name="Picture 4">
            <a:extLst>
              <a:ext uri="{FF2B5EF4-FFF2-40B4-BE49-F238E27FC236}">
                <a16:creationId xmlns:a16="http://schemas.microsoft.com/office/drawing/2014/main" id="{F90E760E-7A78-279E-F643-B91915483676}"/>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3433354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6" name="Slide Number Placeholder 7">
            <a:extLst>
              <a:ext uri="{FF2B5EF4-FFF2-40B4-BE49-F238E27FC236}">
                <a16:creationId xmlns:a16="http://schemas.microsoft.com/office/drawing/2014/main" id="{4E3B72F0-0088-F8E0-924C-87A1C1CC8D9E}"/>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2" name="Picture 1">
            <a:extLst>
              <a:ext uri="{FF2B5EF4-FFF2-40B4-BE49-F238E27FC236}">
                <a16:creationId xmlns:a16="http://schemas.microsoft.com/office/drawing/2014/main" id="{E91FB124-1DB7-6887-C23C-1E97C551D6A8}"/>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Slide Number Placeholder 7">
            <a:extLst>
              <a:ext uri="{FF2B5EF4-FFF2-40B4-BE49-F238E27FC236}">
                <a16:creationId xmlns:a16="http://schemas.microsoft.com/office/drawing/2014/main" id="{CB8506A9-E20F-568A-3F37-34B50D2E1AB0}"/>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2" name="Picture 1">
            <a:extLst>
              <a:ext uri="{FF2B5EF4-FFF2-40B4-BE49-F238E27FC236}">
                <a16:creationId xmlns:a16="http://schemas.microsoft.com/office/drawing/2014/main" id="{7F248524-84B7-BC9D-B005-BE339F4714A7}"/>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7">
            <a:extLst>
              <a:ext uri="{FF2B5EF4-FFF2-40B4-BE49-F238E27FC236}">
                <a16:creationId xmlns:a16="http://schemas.microsoft.com/office/drawing/2014/main" id="{00BEC40F-E017-ACC8-6F70-36F200F08B50}"/>
              </a:ext>
            </a:extLst>
          </p:cNvPr>
          <p:cNvSpPr>
            <a:spLocks noGrp="1"/>
          </p:cNvSpPr>
          <p:nvPr>
            <p:ph type="sldNum" sz="quarter" idx="26"/>
          </p:nvPr>
        </p:nvSpPr>
        <p:spPr>
          <a:xfrm>
            <a:off x="10830364" y="6316394"/>
            <a:ext cx="914400" cy="320040"/>
          </a:xfrm>
        </p:spPr>
        <p:txBody>
          <a:bodyPr/>
          <a:lstStyle/>
          <a:p>
            <a:fld id="{6D22F896-40B5-4ADD-8801-0D06FADFA095}" type="slidenum">
              <a:rPr lang="en-US" smtClean="0"/>
              <a:pPr/>
              <a:t>‹#›</a:t>
            </a:fld>
            <a:endParaRPr lang="en-US"/>
          </a:p>
        </p:txBody>
      </p:sp>
      <p:pic>
        <p:nvPicPr>
          <p:cNvPr id="2" name="Picture 1">
            <a:extLst>
              <a:ext uri="{FF2B5EF4-FFF2-40B4-BE49-F238E27FC236}">
                <a16:creationId xmlns:a16="http://schemas.microsoft.com/office/drawing/2014/main" id="{B2197624-09F5-1DA5-349E-4B838B525309}"/>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Slide Number Placeholder 7">
            <a:extLst>
              <a:ext uri="{FF2B5EF4-FFF2-40B4-BE49-F238E27FC236}">
                <a16:creationId xmlns:a16="http://schemas.microsoft.com/office/drawing/2014/main" id="{602740E5-1AA7-77F5-9C2F-719A4E9BAA31}"/>
              </a:ext>
            </a:extLst>
          </p:cNvPr>
          <p:cNvSpPr>
            <a:spLocks noGrp="1"/>
          </p:cNvSpPr>
          <p:nvPr>
            <p:ph type="sldNum" sz="quarter" idx="21"/>
          </p:nvPr>
        </p:nvSpPr>
        <p:spPr>
          <a:xfrm>
            <a:off x="10830364" y="6316394"/>
            <a:ext cx="914400" cy="320040"/>
          </a:xfrm>
        </p:spPr>
        <p:txBody>
          <a:bodyPr/>
          <a:lstStyle/>
          <a:p>
            <a:fld id="{6D22F896-40B5-4ADD-8801-0D06FADFA095}" type="slidenum">
              <a:rPr lang="en-US" smtClean="0"/>
              <a:pPr/>
              <a:t>‹#›</a:t>
            </a:fld>
            <a:endParaRPr lang="en-US"/>
          </a:p>
        </p:txBody>
      </p:sp>
      <p:pic>
        <p:nvPicPr>
          <p:cNvPr id="5" name="Picture 4">
            <a:extLst>
              <a:ext uri="{FF2B5EF4-FFF2-40B4-BE49-F238E27FC236}">
                <a16:creationId xmlns:a16="http://schemas.microsoft.com/office/drawing/2014/main" id="{DFAE8F9B-4171-1EAC-DA96-3E4E6C025224}"/>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7">
            <a:extLst>
              <a:ext uri="{FF2B5EF4-FFF2-40B4-BE49-F238E27FC236}">
                <a16:creationId xmlns:a16="http://schemas.microsoft.com/office/drawing/2014/main" id="{BED7D901-CED9-5E58-9106-F4A82C04F753}"/>
              </a:ext>
            </a:extLst>
          </p:cNvPr>
          <p:cNvSpPr>
            <a:spLocks noGrp="1"/>
          </p:cNvSpPr>
          <p:nvPr>
            <p:ph type="sldNum" sz="quarter" idx="20"/>
          </p:nvPr>
        </p:nvSpPr>
        <p:spPr>
          <a:xfrm>
            <a:off x="10830364" y="6316394"/>
            <a:ext cx="914400" cy="320040"/>
          </a:xfrm>
        </p:spPr>
        <p:txBody>
          <a:bodyPr/>
          <a:lstStyle/>
          <a:p>
            <a:fld id="{6D22F896-40B5-4ADD-8801-0D06FADFA095}" type="slidenum">
              <a:rPr lang="en-US" smtClean="0"/>
              <a:pPr/>
              <a:t>‹#›</a:t>
            </a:fld>
            <a:endParaRPr lang="en-US"/>
          </a:p>
        </p:txBody>
      </p:sp>
      <p:pic>
        <p:nvPicPr>
          <p:cNvPr id="4" name="Picture 3">
            <a:extLst>
              <a:ext uri="{FF2B5EF4-FFF2-40B4-BE49-F238E27FC236}">
                <a16:creationId xmlns:a16="http://schemas.microsoft.com/office/drawing/2014/main" id="{B1894528-7843-D994-03D3-2E02B6378132}"/>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Slide Number Placeholder 7">
            <a:extLst>
              <a:ext uri="{FF2B5EF4-FFF2-40B4-BE49-F238E27FC236}">
                <a16:creationId xmlns:a16="http://schemas.microsoft.com/office/drawing/2014/main" id="{86339E01-BB7B-CF3A-32FB-E200673E4613}"/>
              </a:ext>
            </a:extLst>
          </p:cNvPr>
          <p:cNvSpPr>
            <a:spLocks noGrp="1"/>
          </p:cNvSpPr>
          <p:nvPr>
            <p:ph type="sldNum" sz="quarter" idx="21"/>
          </p:nvPr>
        </p:nvSpPr>
        <p:spPr>
          <a:xfrm>
            <a:off x="10830364" y="6316394"/>
            <a:ext cx="914400" cy="320040"/>
          </a:xfrm>
        </p:spPr>
        <p:txBody>
          <a:bodyPr/>
          <a:lstStyle/>
          <a:p>
            <a:fld id="{6D22F896-40B5-4ADD-8801-0D06FADFA095}" type="slidenum">
              <a:rPr lang="en-US" smtClean="0"/>
              <a:pPr/>
              <a:t>‹#›</a:t>
            </a:fld>
            <a:endParaRPr lang="en-US"/>
          </a:p>
        </p:txBody>
      </p:sp>
      <p:pic>
        <p:nvPicPr>
          <p:cNvPr id="13" name="Picture 12">
            <a:extLst>
              <a:ext uri="{FF2B5EF4-FFF2-40B4-BE49-F238E27FC236}">
                <a16:creationId xmlns:a16="http://schemas.microsoft.com/office/drawing/2014/main" id="{E3F3F526-B35C-FFFD-BD8C-ED4C788992B4}"/>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pic>
        <p:nvPicPr>
          <p:cNvPr id="3" name="Picture 2">
            <a:extLst>
              <a:ext uri="{FF2B5EF4-FFF2-40B4-BE49-F238E27FC236}">
                <a16:creationId xmlns:a16="http://schemas.microsoft.com/office/drawing/2014/main" id="{73D215E6-5EA7-86EF-9BFF-C793A5C506D9}"/>
              </a:ext>
            </a:extLst>
          </p:cNvPr>
          <p:cNvPicPr>
            <a:picLocks noChangeAspect="1"/>
          </p:cNvPicPr>
          <p:nvPr userDrawn="1"/>
        </p:nvPicPr>
        <p:blipFill>
          <a:blip r:embed="rId3"/>
          <a:stretch>
            <a:fillRect/>
          </a:stretch>
        </p:blipFill>
        <p:spPr>
          <a:xfrm>
            <a:off x="457200" y="6035041"/>
            <a:ext cx="4295155" cy="457200"/>
          </a:xfrm>
          <a:prstGeom prst="rect">
            <a:avLst/>
          </a:prstGeom>
        </p:spPr>
      </p:pic>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9F052176-019A-903D-9420-52A500972037}"/>
              </a:ext>
            </a:extLst>
          </p:cNvPr>
          <p:cNvSpPr>
            <a:spLocks noGrp="1"/>
          </p:cNvSpPr>
          <p:nvPr>
            <p:ph type="sldNum" sz="quarter" idx="19"/>
          </p:nvPr>
        </p:nvSpPr>
        <p:spPr/>
        <p:txBody>
          <a:bodyPr/>
          <a:lstStyle/>
          <a:p>
            <a:fld id="{6D22F896-40B5-4ADD-8801-0D06FADFA095}" type="slidenum">
              <a:rPr lang="en-US" smtClean="0"/>
              <a:pPr/>
              <a:t>‹#›</a:t>
            </a:fld>
            <a:endParaRPr lang="en-US"/>
          </a:p>
        </p:txBody>
      </p:sp>
      <p:pic>
        <p:nvPicPr>
          <p:cNvPr id="2" name="Picture 1">
            <a:extLst>
              <a:ext uri="{FF2B5EF4-FFF2-40B4-BE49-F238E27FC236}">
                <a16:creationId xmlns:a16="http://schemas.microsoft.com/office/drawing/2014/main" id="{54CA30B7-2ABB-E444-1CEB-D6C7F84A7D70}"/>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2216712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4" name="Slide Number Placeholder 7">
            <a:extLst>
              <a:ext uri="{FF2B5EF4-FFF2-40B4-BE49-F238E27FC236}">
                <a16:creationId xmlns:a16="http://schemas.microsoft.com/office/drawing/2014/main" id="{ED3E9FAC-10A3-F5B2-9CE9-1477A1686C01}"/>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2" name="Picture 1">
            <a:extLst>
              <a:ext uri="{FF2B5EF4-FFF2-40B4-BE49-F238E27FC236}">
                <a16:creationId xmlns:a16="http://schemas.microsoft.com/office/drawing/2014/main" id="{F699FAFC-1BF9-F2D0-37A1-3111A8054AF1}"/>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838946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5" name="Slide Number Placeholder 7">
            <a:extLst>
              <a:ext uri="{FF2B5EF4-FFF2-40B4-BE49-F238E27FC236}">
                <a16:creationId xmlns:a16="http://schemas.microsoft.com/office/drawing/2014/main" id="{9129C062-832F-2D3C-B059-A8AF7503AA94}"/>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3" name="Picture 2">
            <a:extLst>
              <a:ext uri="{FF2B5EF4-FFF2-40B4-BE49-F238E27FC236}">
                <a16:creationId xmlns:a16="http://schemas.microsoft.com/office/drawing/2014/main" id="{CD8FAA72-6B27-4B89-B1BF-42CF5D4DF552}"/>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3347540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7">
            <a:extLst>
              <a:ext uri="{FF2B5EF4-FFF2-40B4-BE49-F238E27FC236}">
                <a16:creationId xmlns:a16="http://schemas.microsoft.com/office/drawing/2014/main" id="{F9F93194-3FAC-550F-2266-CB2C67F6649A}"/>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546374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7">
            <a:extLst>
              <a:ext uri="{FF2B5EF4-FFF2-40B4-BE49-F238E27FC236}">
                <a16:creationId xmlns:a16="http://schemas.microsoft.com/office/drawing/2014/main" id="{D58083BA-FDA7-F862-D712-EC253B2CFF0F}"/>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941502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3" name="Picture 2">
            <a:extLst>
              <a:ext uri="{FF2B5EF4-FFF2-40B4-BE49-F238E27FC236}">
                <a16:creationId xmlns:a16="http://schemas.microsoft.com/office/drawing/2014/main" id="{6570CB04-78ED-4AF2-DAFD-2C9D6C7BE805}"/>
              </a:ext>
            </a:extLst>
          </p:cNvPr>
          <p:cNvPicPr>
            <a:picLocks noChangeAspect="1"/>
          </p:cNvPicPr>
          <p:nvPr userDrawn="1"/>
        </p:nvPicPr>
        <p:blipFill>
          <a:blip r:embed="rId3"/>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6" name="Picture 5">
            <a:extLst>
              <a:ext uri="{FF2B5EF4-FFF2-40B4-BE49-F238E27FC236}">
                <a16:creationId xmlns:a16="http://schemas.microsoft.com/office/drawing/2014/main" id="{6D0B5EA4-8986-2B13-6011-5E46607287A0}"/>
              </a:ext>
            </a:extLst>
          </p:cNvPr>
          <p:cNvPicPr>
            <a:picLocks noChangeAspect="1"/>
          </p:cNvPicPr>
          <p:nvPr userDrawn="1"/>
        </p:nvPicPr>
        <p:blipFill>
          <a:blip r:embed="rId3"/>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ection Title">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5788"/>
            <a:ext cx="12191999" cy="6852212"/>
          </a:xfrm>
          <a:prstGeom prst="rect">
            <a:avLst/>
          </a:pr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24181"/>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mj-lt"/>
              </a:defRPr>
            </a:lvl1pPr>
          </a:lstStyle>
          <a:p>
            <a:r>
              <a:rPr lang="en-US"/>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498598"/>
          </a:xfrm>
          <a:noFill/>
        </p:spPr>
        <p:txBody>
          <a:bodyPr wrap="square" lIns="0" tIns="0" rIns="0" bIns="0" anchor="t" anchorCtr="0">
            <a:spAutoFit/>
          </a:bodyPr>
          <a:lstStyle>
            <a:lvl1pPr marL="0" indent="0" algn="ctr">
              <a:buNone/>
              <a:defRPr sz="3600" b="1" i="0" spc="300">
                <a:solidFill>
                  <a:schemeClr val="accent4"/>
                </a:solidFill>
                <a:latin typeface="+mj-l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mn-lt"/>
              </a:defRPr>
            </a:lvl1pPr>
          </a:lstStyle>
          <a:p>
            <a:pPr lvl="0"/>
            <a:r>
              <a:rPr lang="en-US"/>
              <a:t>Fact or highlight. Franklin Gothic Book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26792" y="6181281"/>
            <a:ext cx="467011" cy="365760"/>
          </a:xfrm>
        </p:spPr>
        <p:txBody>
          <a:bodyPr/>
          <a:lstStyle>
            <a:lvl1pPr>
              <a:defRPr>
                <a:solidFill>
                  <a:schemeClr val="accent4"/>
                </a:solidFill>
              </a:defRPr>
            </a:lvl1pPr>
          </a:lstStyle>
          <a:p>
            <a:fld id="{8A7A6979-0714-4377-B894-6BE4C2D6E202}" type="slidenum">
              <a:rPr lang="en-US" smtClean="0"/>
              <a:pPr/>
              <a:t>‹#›</a:t>
            </a:fld>
            <a:endParaRPr lang="en-US"/>
          </a:p>
        </p:txBody>
      </p:sp>
      <p:pic>
        <p:nvPicPr>
          <p:cNvPr id="2" name="Picture 1">
            <a:extLst>
              <a:ext uri="{FF2B5EF4-FFF2-40B4-BE49-F238E27FC236}">
                <a16:creationId xmlns:a16="http://schemas.microsoft.com/office/drawing/2014/main" id="{0F73C8A6-1F31-F10A-5E9C-4C5656ECD092}"/>
              </a:ext>
            </a:extLst>
          </p:cNvPr>
          <p:cNvPicPr>
            <a:picLocks noChangeAspect="1"/>
          </p:cNvPicPr>
          <p:nvPr userDrawn="1"/>
        </p:nvPicPr>
        <p:blipFill>
          <a:blip r:embed="rId3"/>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20029125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
        <p:nvSpPr>
          <p:cNvPr id="4" name="Slide Number Placeholder 7">
            <a:extLst>
              <a:ext uri="{FF2B5EF4-FFF2-40B4-BE49-F238E27FC236}">
                <a16:creationId xmlns:a16="http://schemas.microsoft.com/office/drawing/2014/main" id="{6C644467-0807-17A0-8E23-7CE636F17FF5}"/>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r>
              <a:rPr lang="en-US"/>
              <a:t>Click icon to add picture</a:t>
            </a:r>
          </a:p>
        </p:txBody>
      </p:sp>
      <p:sp>
        <p:nvSpPr>
          <p:cNvPr id="4" name="Slide Number Placeholder 7">
            <a:extLst>
              <a:ext uri="{FF2B5EF4-FFF2-40B4-BE49-F238E27FC236}">
                <a16:creationId xmlns:a16="http://schemas.microsoft.com/office/drawing/2014/main" id="{E1B5199A-E846-1045-4AEF-C32153F2B2B0}"/>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5" name="Slide Number Placeholder 7">
            <a:extLst>
              <a:ext uri="{FF2B5EF4-FFF2-40B4-BE49-F238E27FC236}">
                <a16:creationId xmlns:a16="http://schemas.microsoft.com/office/drawing/2014/main" id="{CE6AE7EF-33F9-6CA3-ECA4-96D66E35033C}"/>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2" name="Picture 1">
            <a:extLst>
              <a:ext uri="{FF2B5EF4-FFF2-40B4-BE49-F238E27FC236}">
                <a16:creationId xmlns:a16="http://schemas.microsoft.com/office/drawing/2014/main" id="{66445960-9A97-AE98-D456-5D8200B06490}"/>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5" name="Slide Number Placeholder 7">
            <a:extLst>
              <a:ext uri="{FF2B5EF4-FFF2-40B4-BE49-F238E27FC236}">
                <a16:creationId xmlns:a16="http://schemas.microsoft.com/office/drawing/2014/main" id="{16EF2C6E-54C6-701F-2234-4B0FED572E2C}"/>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3" name="Picture 2">
            <a:extLst>
              <a:ext uri="{FF2B5EF4-FFF2-40B4-BE49-F238E27FC236}">
                <a16:creationId xmlns:a16="http://schemas.microsoft.com/office/drawing/2014/main" id="{D7223676-C601-1091-B01D-4BAAA034CE11}"/>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1319984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8" name="Slide Number Placeholder 7">
            <a:extLst>
              <a:ext uri="{FF2B5EF4-FFF2-40B4-BE49-F238E27FC236}">
                <a16:creationId xmlns:a16="http://schemas.microsoft.com/office/drawing/2014/main" id="{312A7B8E-09D9-1047-F0C9-E4435CC82C3E}"/>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6" name="Picture 5">
            <a:extLst>
              <a:ext uri="{FF2B5EF4-FFF2-40B4-BE49-F238E27FC236}">
                <a16:creationId xmlns:a16="http://schemas.microsoft.com/office/drawing/2014/main" id="{5B7CA22F-D95C-2F58-AE91-21C5CE78ABC4}"/>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5" name="Slide Number Placeholder 7">
            <a:extLst>
              <a:ext uri="{FF2B5EF4-FFF2-40B4-BE49-F238E27FC236}">
                <a16:creationId xmlns:a16="http://schemas.microsoft.com/office/drawing/2014/main" id="{E90604A0-8AD7-01C3-4CB9-EC951DCA03B9}"/>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3" name="Picture 2">
            <a:extLst>
              <a:ext uri="{FF2B5EF4-FFF2-40B4-BE49-F238E27FC236}">
                <a16:creationId xmlns:a16="http://schemas.microsoft.com/office/drawing/2014/main" id="{5EF6E2A5-56C3-0804-ECBB-EC886DBDE104}"/>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6" name="Slide Number Placeholder 7">
            <a:extLst>
              <a:ext uri="{FF2B5EF4-FFF2-40B4-BE49-F238E27FC236}">
                <a16:creationId xmlns:a16="http://schemas.microsoft.com/office/drawing/2014/main" id="{A31B34F3-D277-4F4A-C27A-05257C4E2F7E}"/>
              </a:ext>
            </a:extLst>
          </p:cNvPr>
          <p:cNvSpPr>
            <a:spLocks noGrp="1"/>
          </p:cNvSpPr>
          <p:nvPr>
            <p:ph type="sldNum" sz="quarter" idx="19"/>
          </p:nvPr>
        </p:nvSpPr>
        <p:spPr>
          <a:xfrm>
            <a:off x="10830364" y="6316394"/>
            <a:ext cx="914400" cy="320040"/>
          </a:xfrm>
        </p:spPr>
        <p:txBody>
          <a:bodyPr/>
          <a:lstStyle/>
          <a:p>
            <a:fld id="{6D22F896-40B5-4ADD-8801-0D06FADFA095}" type="slidenum">
              <a:rPr lang="en-US" smtClean="0"/>
              <a:pPr/>
              <a:t>‹#›</a:t>
            </a:fld>
            <a:endParaRPr lang="en-US"/>
          </a:p>
        </p:txBody>
      </p:sp>
      <p:pic>
        <p:nvPicPr>
          <p:cNvPr id="4" name="Picture 3">
            <a:extLst>
              <a:ext uri="{FF2B5EF4-FFF2-40B4-BE49-F238E27FC236}">
                <a16:creationId xmlns:a16="http://schemas.microsoft.com/office/drawing/2014/main" id="{AB66B767-E456-F21A-AB17-DB19C8C04DE8}"/>
              </a:ext>
            </a:extLst>
          </p:cNvPr>
          <p:cNvPicPr>
            <a:picLocks noChangeAspect="1"/>
          </p:cNvPicPr>
          <p:nvPr userDrawn="1"/>
        </p:nvPicPr>
        <p:blipFill>
          <a:blip r:embed="rId2"/>
          <a:stretch>
            <a:fillRect/>
          </a:stretch>
        </p:blipFill>
        <p:spPr>
          <a:xfrm>
            <a:off x="338847" y="6293487"/>
            <a:ext cx="3428022" cy="364897"/>
          </a:xfrm>
          <a:prstGeom prst="rect">
            <a:avLst/>
          </a:prstGeom>
        </p:spPr>
      </p:pic>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F5D1F4F-1AB4-0707-050D-533100BDB3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828CDB9-2AA0-E4B2-A29A-40786DD4506F}"/>
              </a:ext>
            </a:extLst>
          </p:cNvPr>
          <p:cNvSpPr>
            <a:spLocks noGrp="1"/>
          </p:cNvSpPr>
          <p:nvPr>
            <p:ph type="sldNum" sz="quarter" idx="4"/>
          </p:nvPr>
        </p:nvSpPr>
        <p:spPr>
          <a:xfrm>
            <a:off x="10830364" y="6316394"/>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657" r:id="rId13"/>
    <p:sldLayoutId id="2147483706" r:id="rId14"/>
    <p:sldLayoutId id="2147483705" r:id="rId15"/>
    <p:sldLayoutId id="2147483707" r:id="rId16"/>
    <p:sldLayoutId id="2147483713" r:id="rId17"/>
    <p:sldLayoutId id="2147483709" r:id="rId18"/>
    <p:sldLayoutId id="2147483710" r:id="rId19"/>
    <p:sldLayoutId id="2147483653" r:id="rId20"/>
    <p:sldLayoutId id="2147483690" r:id="rId21"/>
    <p:sldLayoutId id="2147483704" r:id="rId22"/>
    <p:sldLayoutId id="2147483692" r:id="rId23"/>
    <p:sldLayoutId id="2147483693" r:id="rId24"/>
    <p:sldLayoutId id="2147483691" r:id="rId25"/>
    <p:sldLayoutId id="2147483703" r:id="rId26"/>
    <p:sldLayoutId id="2147483715" r:id="rId27"/>
  </p:sldLayoutIdLst>
  <p:hf hdr="0" ft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arxiv.org/abs/2101.0019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Orhttps:/arxiv.org/abs/2104.08691"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hyperlink" Target="https://ollama.readthedocs.io/en/modelfil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olab.research.google.com/github/unslothai/notebooks/blob/main/nb/Mistral_v0.3_(7B)-GRPO.ipynb#scrollTo=W6J1nO2_xvo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hyperlink" Target="https://docs.ollama.com/" TargetMode="External"/><Relationship Id="rId12" Type="http://schemas.openxmlformats.org/officeDocument/2006/relationships/hyperlink" Target="https://co-yong.tistory.com/entry/Google-Colab-%EB%8B%A8%EC%B6%95%ED%82%A4-%EB%AA%A8%EC%9D%8C" TargetMode="External"/><Relationship Id="rId2" Type="http://schemas.openxmlformats.org/officeDocument/2006/relationships/hyperlink" Target="https://unsloth.ai/docs/get-started/fine-tuning-llms-guide" TargetMode="Externa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hyperlink" Target="https://huggingface.co/blog/samuellimabraz/peft-methods" TargetMode="External"/><Relationship Id="rId10" Type="http://schemas.openxmlformats.org/officeDocument/2006/relationships/hyperlink" Target="https://github.com/unslothai/notebooks?tab=readme-ov-file" TargetMode="External"/><Relationship Id="rId4" Type="http://schemas.microsoft.com/office/2007/relationships/hdphoto" Target="../media/hdphoto4.wdp"/><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hyperlink" Target="https://freepngimg.com/png/64023-green-symbol-dollar-sign-free-clipart-hq"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ECBB9-B247-053C-E6BB-DAB2D02871E1}"/>
              </a:ext>
            </a:extLst>
          </p:cNvPr>
          <p:cNvSpPr>
            <a:spLocks noGrp="1"/>
          </p:cNvSpPr>
          <p:nvPr>
            <p:ph type="title"/>
          </p:nvPr>
        </p:nvSpPr>
        <p:spPr>
          <a:xfrm>
            <a:off x="1023257" y="1937473"/>
            <a:ext cx="9845506" cy="621588"/>
          </a:xfrm>
        </p:spPr>
        <p:txBody>
          <a:bodyPr/>
          <a:lstStyle/>
          <a:p>
            <a:r>
              <a:rPr lang="en-US">
                <a:latin typeface="Franklin Gothic Medium Cond"/>
              </a:rPr>
              <a:t>Fine-tuning and Compression of LLMs</a:t>
            </a:r>
            <a:endParaRPr lang="en-US"/>
          </a:p>
        </p:txBody>
      </p:sp>
      <p:sp>
        <p:nvSpPr>
          <p:cNvPr id="3" name="Text Placeholder 2">
            <a:extLst>
              <a:ext uri="{FF2B5EF4-FFF2-40B4-BE49-F238E27FC236}">
                <a16:creationId xmlns:a16="http://schemas.microsoft.com/office/drawing/2014/main" id="{9FD081F5-8B8B-F598-9AF5-B9929D7F118B}"/>
              </a:ext>
            </a:extLst>
          </p:cNvPr>
          <p:cNvSpPr>
            <a:spLocks noGrp="1"/>
          </p:cNvSpPr>
          <p:nvPr>
            <p:ph type="body" sz="quarter" idx="10"/>
          </p:nvPr>
        </p:nvSpPr>
        <p:spPr/>
        <p:txBody>
          <a:bodyPr vert="horz" lIns="91440" tIns="45720" rIns="91440" bIns="45720" rtlCol="0" anchor="t">
            <a:noAutofit/>
          </a:bodyPr>
          <a:lstStyle/>
          <a:p>
            <a:r>
              <a:rPr lang="en-US"/>
              <a:t>Christina Joslin </a:t>
            </a:r>
          </a:p>
        </p:txBody>
      </p:sp>
      <p:sp>
        <p:nvSpPr>
          <p:cNvPr id="4" name="Text Placeholder 3">
            <a:extLst>
              <a:ext uri="{FF2B5EF4-FFF2-40B4-BE49-F238E27FC236}">
                <a16:creationId xmlns:a16="http://schemas.microsoft.com/office/drawing/2014/main" id="{AEE2120F-7372-FF23-236B-343936746248}"/>
              </a:ext>
            </a:extLst>
          </p:cNvPr>
          <p:cNvSpPr>
            <a:spLocks noGrp="1"/>
          </p:cNvSpPr>
          <p:nvPr>
            <p:ph type="body" sz="quarter" idx="11"/>
          </p:nvPr>
        </p:nvSpPr>
        <p:spPr/>
        <p:txBody>
          <a:bodyPr vert="horz" lIns="91440" tIns="45720" rIns="91440" bIns="45720" rtlCol="0" anchor="t">
            <a:normAutofit/>
          </a:bodyPr>
          <a:lstStyle/>
          <a:p>
            <a:r>
              <a:rPr lang="en-US"/>
              <a:t>04/03/2026</a:t>
            </a:r>
            <a:endParaRPr lang="en-US" dirty="0"/>
          </a:p>
        </p:txBody>
      </p:sp>
    </p:spTree>
    <p:extLst>
      <p:ext uri="{BB962C8B-B14F-4D97-AF65-F5344CB8AC3E}">
        <p14:creationId xmlns:p14="http://schemas.microsoft.com/office/powerpoint/2010/main" val="58690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B057-1A40-30F8-14A4-22ED24E50E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3E91E5-3B20-4A20-D5D9-5D30F5EA49A9}"/>
              </a:ext>
            </a:extLst>
          </p:cNvPr>
          <p:cNvSpPr>
            <a:spLocks noGrp="1"/>
          </p:cNvSpPr>
          <p:nvPr>
            <p:ph type="body" sz="quarter" idx="11"/>
          </p:nvPr>
        </p:nvSpPr>
        <p:spPr>
          <a:xfrm>
            <a:off x="596490" y="905130"/>
            <a:ext cx="11277600" cy="365760"/>
          </a:xfrm>
        </p:spPr>
        <p:txBody>
          <a:bodyPr vert="horz" lIns="91440" tIns="45720" rIns="91440" bIns="45720" rtlCol="0" anchor="t">
            <a:noAutofit/>
          </a:bodyPr>
          <a:lstStyle/>
          <a:p>
            <a:r>
              <a:rPr lang="en-US" dirty="0">
                <a:solidFill>
                  <a:schemeClr val="accent3"/>
                </a:solidFill>
                <a:latin typeface="Franklin Gothic Medium Cond"/>
              </a:rPr>
              <a:t>How many parameters are updated </a:t>
            </a:r>
            <a:endParaRPr lang="en-US" dirty="0">
              <a:solidFill>
                <a:schemeClr val="accent3"/>
              </a:solidFill>
            </a:endParaRPr>
          </a:p>
        </p:txBody>
      </p:sp>
      <p:sp>
        <p:nvSpPr>
          <p:cNvPr id="4" name="Title 3">
            <a:extLst>
              <a:ext uri="{FF2B5EF4-FFF2-40B4-BE49-F238E27FC236}">
                <a16:creationId xmlns:a16="http://schemas.microsoft.com/office/drawing/2014/main" id="{E859F5F1-B2D9-0011-DE66-11B232223215}"/>
              </a:ext>
            </a:extLst>
          </p:cNvPr>
          <p:cNvSpPr>
            <a:spLocks noGrp="1"/>
          </p:cNvSpPr>
          <p:nvPr>
            <p:ph type="title"/>
          </p:nvPr>
        </p:nvSpPr>
        <p:spPr/>
        <p:txBody>
          <a:bodyPr>
            <a:normAutofit fontScale="90000"/>
          </a:bodyPr>
          <a:lstStyle/>
          <a:p>
            <a:r>
              <a:rPr lang="en-US">
                <a:latin typeface="Franklin Gothic Medium Cond"/>
              </a:rPr>
              <a:t>Types of Supervised Fine-Tuning (SFT) </a:t>
            </a:r>
            <a:endParaRPr lang="en-US"/>
          </a:p>
        </p:txBody>
      </p:sp>
      <p:sp>
        <p:nvSpPr>
          <p:cNvPr id="5" name="Slide Number Placeholder 4">
            <a:extLst>
              <a:ext uri="{FF2B5EF4-FFF2-40B4-BE49-F238E27FC236}">
                <a16:creationId xmlns:a16="http://schemas.microsoft.com/office/drawing/2014/main" id="{E7129042-2979-E902-4116-CA65FB862744}"/>
              </a:ext>
            </a:extLst>
          </p:cNvPr>
          <p:cNvSpPr>
            <a:spLocks noGrp="1"/>
          </p:cNvSpPr>
          <p:nvPr>
            <p:ph type="sldNum" sz="quarter" idx="19"/>
          </p:nvPr>
        </p:nvSpPr>
        <p:spPr/>
        <p:txBody>
          <a:bodyPr/>
          <a:lstStyle/>
          <a:p>
            <a:fld id="{6D22F896-40B5-4ADD-8801-0D06FADFA095}" type="slidenum">
              <a:rPr lang="en-US" smtClean="0"/>
              <a:pPr/>
              <a:t>10</a:t>
            </a:fld>
            <a:endParaRPr lang="en-US"/>
          </a:p>
        </p:txBody>
      </p:sp>
      <p:grpSp>
        <p:nvGrpSpPr>
          <p:cNvPr id="23" name="Group 22">
            <a:extLst>
              <a:ext uri="{FF2B5EF4-FFF2-40B4-BE49-F238E27FC236}">
                <a16:creationId xmlns:a16="http://schemas.microsoft.com/office/drawing/2014/main" id="{DAF36134-875D-FB99-8CE5-FEDD476D83D8}"/>
              </a:ext>
            </a:extLst>
          </p:cNvPr>
          <p:cNvGrpSpPr/>
          <p:nvPr/>
        </p:nvGrpSpPr>
        <p:grpSpPr>
          <a:xfrm>
            <a:off x="6091084" y="1464185"/>
            <a:ext cx="4632632" cy="4702292"/>
            <a:chOff x="6091084" y="1464185"/>
            <a:chExt cx="4632632" cy="4702292"/>
          </a:xfrm>
        </p:grpSpPr>
        <p:pic>
          <p:nvPicPr>
            <p:cNvPr id="13" name="Picture 12" descr="A diagram of a model&#10;&#10;AI-generated content may be incorrect.">
              <a:extLst>
                <a:ext uri="{FF2B5EF4-FFF2-40B4-BE49-F238E27FC236}">
                  <a16:creationId xmlns:a16="http://schemas.microsoft.com/office/drawing/2014/main" id="{04D798D7-DD35-EDC3-70B8-CCAE344062DE}"/>
                </a:ext>
              </a:extLst>
            </p:cNvPr>
            <p:cNvPicPr>
              <a:picLocks noChangeAspect="1"/>
            </p:cNvPicPr>
            <p:nvPr/>
          </p:nvPicPr>
          <p:blipFill>
            <a:blip r:embed="rId2"/>
            <a:srcRect l="63052" t="24251" r="2224" b="1946"/>
            <a:stretch>
              <a:fillRect/>
            </a:stretch>
          </p:blipFill>
          <p:spPr>
            <a:xfrm>
              <a:off x="6641689" y="2130743"/>
              <a:ext cx="3539753" cy="4035734"/>
            </a:xfrm>
            <a:prstGeom prst="rect">
              <a:avLst/>
            </a:prstGeom>
          </p:spPr>
        </p:pic>
        <p:grpSp>
          <p:nvGrpSpPr>
            <p:cNvPr id="16" name="Group 15">
              <a:extLst>
                <a:ext uri="{FF2B5EF4-FFF2-40B4-BE49-F238E27FC236}">
                  <a16:creationId xmlns:a16="http://schemas.microsoft.com/office/drawing/2014/main" id="{7A7606C2-8A3E-294A-2B73-22A2B80933D6}"/>
                </a:ext>
              </a:extLst>
            </p:cNvPr>
            <p:cNvGrpSpPr/>
            <p:nvPr/>
          </p:nvGrpSpPr>
          <p:grpSpPr>
            <a:xfrm>
              <a:off x="6091084" y="1464185"/>
              <a:ext cx="4632632" cy="578464"/>
              <a:chOff x="2862826" y="71282"/>
              <a:chExt cx="4632632" cy="578464"/>
            </a:xfrm>
          </p:grpSpPr>
          <p:sp>
            <p:nvSpPr>
              <p:cNvPr id="17" name="Rectangle: Rounded Corners 16">
                <a:extLst>
                  <a:ext uri="{FF2B5EF4-FFF2-40B4-BE49-F238E27FC236}">
                    <a16:creationId xmlns:a16="http://schemas.microsoft.com/office/drawing/2014/main" id="{EC9FF13C-B0B2-4093-10C6-59F6AC6772B8}"/>
                  </a:ext>
                </a:extLst>
              </p:cNvPr>
              <p:cNvSpPr/>
              <p:nvPr/>
            </p:nvSpPr>
            <p:spPr>
              <a:xfrm>
                <a:off x="3410155" y="71282"/>
                <a:ext cx="3388852" cy="578464"/>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EEEF2F5A-F9C0-4BA8-B111-DFA4ECBE8C31}"/>
                  </a:ext>
                </a:extLst>
              </p:cNvPr>
              <p:cNvSpPr txBox="1">
                <a:spLocks/>
              </p:cNvSpPr>
              <p:nvPr/>
            </p:nvSpPr>
            <p:spPr>
              <a:xfrm>
                <a:off x="2862826" y="180820"/>
                <a:ext cx="4632632" cy="36576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Wingdings" pitchFamily="2" charset="2"/>
                  <a:buNone/>
                  <a:defRPr sz="2200" b="0" i="0" kern="1200" baseline="0">
                    <a:solidFill>
                      <a:schemeClr val="accent4">
                        <a:lumMod val="65000"/>
                      </a:schemeClr>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0000"/>
                    </a:solidFill>
                    <a:latin typeface="Franklin Gothic Medium Cond"/>
                  </a:rPr>
                  <a:t>Parameter-Efficient Fine-Tuning    </a:t>
                </a:r>
                <a:endParaRPr lang="en-US">
                  <a:solidFill>
                    <a:srgbClr val="000000"/>
                  </a:solidFill>
                </a:endParaRPr>
              </a:p>
            </p:txBody>
          </p:sp>
        </p:grpSp>
      </p:grpSp>
      <p:grpSp>
        <p:nvGrpSpPr>
          <p:cNvPr id="22" name="Group 21">
            <a:extLst>
              <a:ext uri="{FF2B5EF4-FFF2-40B4-BE49-F238E27FC236}">
                <a16:creationId xmlns:a16="http://schemas.microsoft.com/office/drawing/2014/main" id="{3EAC87BC-1448-E84A-DAAE-7524B702C65D}"/>
              </a:ext>
            </a:extLst>
          </p:cNvPr>
          <p:cNvGrpSpPr/>
          <p:nvPr/>
        </p:nvGrpSpPr>
        <p:grpSpPr>
          <a:xfrm>
            <a:off x="593213" y="1431411"/>
            <a:ext cx="4632632" cy="4616810"/>
            <a:chOff x="593213" y="1431411"/>
            <a:chExt cx="4632632" cy="4616810"/>
          </a:xfrm>
        </p:grpSpPr>
        <p:pic>
          <p:nvPicPr>
            <p:cNvPr id="8" name="Picture 7" descr="A diagram of a model&#10;&#10;AI-generated content may be incorrect.">
              <a:extLst>
                <a:ext uri="{FF2B5EF4-FFF2-40B4-BE49-F238E27FC236}">
                  <a16:creationId xmlns:a16="http://schemas.microsoft.com/office/drawing/2014/main" id="{57BE9378-D5E4-2502-103A-05BE95209C96}"/>
                </a:ext>
              </a:extLst>
            </p:cNvPr>
            <p:cNvPicPr>
              <a:picLocks noChangeAspect="1"/>
            </p:cNvPicPr>
            <p:nvPr/>
          </p:nvPicPr>
          <p:blipFill>
            <a:blip r:embed="rId2"/>
            <a:srcRect l="35027" t="23065" r="36334" b="3624"/>
            <a:stretch>
              <a:fillRect/>
            </a:stretch>
          </p:blipFill>
          <p:spPr>
            <a:xfrm>
              <a:off x="1584146" y="2039341"/>
              <a:ext cx="2919420" cy="4008880"/>
            </a:xfrm>
            <a:prstGeom prst="rect">
              <a:avLst/>
            </a:prstGeom>
          </p:spPr>
        </p:pic>
        <p:grpSp>
          <p:nvGrpSpPr>
            <p:cNvPr id="19" name="Group 18">
              <a:extLst>
                <a:ext uri="{FF2B5EF4-FFF2-40B4-BE49-F238E27FC236}">
                  <a16:creationId xmlns:a16="http://schemas.microsoft.com/office/drawing/2014/main" id="{341FF461-9560-360C-BB01-E6B8E0DBD413}"/>
                </a:ext>
              </a:extLst>
            </p:cNvPr>
            <p:cNvGrpSpPr/>
            <p:nvPr/>
          </p:nvGrpSpPr>
          <p:grpSpPr>
            <a:xfrm>
              <a:off x="593213" y="1431411"/>
              <a:ext cx="4632632" cy="578464"/>
              <a:chOff x="2862826" y="71282"/>
              <a:chExt cx="4632632" cy="578464"/>
            </a:xfrm>
          </p:grpSpPr>
          <p:sp>
            <p:nvSpPr>
              <p:cNvPr id="20" name="Rectangle: Rounded Corners 19">
                <a:extLst>
                  <a:ext uri="{FF2B5EF4-FFF2-40B4-BE49-F238E27FC236}">
                    <a16:creationId xmlns:a16="http://schemas.microsoft.com/office/drawing/2014/main" id="{8B43528A-D9EE-2847-1F85-32EDF63D30CC}"/>
                  </a:ext>
                </a:extLst>
              </p:cNvPr>
              <p:cNvSpPr/>
              <p:nvPr/>
            </p:nvSpPr>
            <p:spPr>
              <a:xfrm>
                <a:off x="3410155" y="71282"/>
                <a:ext cx="3388852" cy="578464"/>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C9F23ECF-934C-6611-3745-FA71B026C511}"/>
                  </a:ext>
                </a:extLst>
              </p:cNvPr>
              <p:cNvSpPr txBox="1">
                <a:spLocks/>
              </p:cNvSpPr>
              <p:nvPr/>
            </p:nvSpPr>
            <p:spPr>
              <a:xfrm>
                <a:off x="2862826" y="180820"/>
                <a:ext cx="4632632" cy="36576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Wingdings" pitchFamily="2" charset="2"/>
                  <a:buNone/>
                  <a:defRPr sz="2200" b="0" i="0" kern="1200" baseline="0">
                    <a:solidFill>
                      <a:schemeClr val="accent4">
                        <a:lumMod val="65000"/>
                      </a:schemeClr>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0000"/>
                    </a:solidFill>
                    <a:latin typeface="Franklin Gothic Medium Cond"/>
                  </a:rPr>
                  <a:t>Full Fine-Tuning    </a:t>
                </a:r>
                <a:endParaRPr lang="en-US" dirty="0">
                  <a:solidFill>
                    <a:srgbClr val="000000"/>
                  </a:solidFill>
                </a:endParaRPr>
              </a:p>
            </p:txBody>
          </p:sp>
        </p:grpSp>
      </p:grpSp>
      <p:sp>
        <p:nvSpPr>
          <p:cNvPr id="24" name="TextBox 23">
            <a:extLst>
              <a:ext uri="{FF2B5EF4-FFF2-40B4-BE49-F238E27FC236}">
                <a16:creationId xmlns:a16="http://schemas.microsoft.com/office/drawing/2014/main" id="{794864C1-6648-686D-EB17-D71BB05E59C5}"/>
              </a:ext>
            </a:extLst>
          </p:cNvPr>
          <p:cNvSpPr txBox="1"/>
          <p:nvPr/>
        </p:nvSpPr>
        <p:spPr>
          <a:xfrm>
            <a:off x="3378680" y="6318849"/>
            <a:ext cx="6096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https://magazine.sebastianraschka.com/p/finetuning-llms-with-adapters</a:t>
            </a:r>
          </a:p>
          <a:p>
            <a:pPr algn="ctr"/>
            <a:endParaRPr lang="en-US"/>
          </a:p>
        </p:txBody>
      </p:sp>
    </p:spTree>
    <p:extLst>
      <p:ext uri="{BB962C8B-B14F-4D97-AF65-F5344CB8AC3E}">
        <p14:creationId xmlns:p14="http://schemas.microsoft.com/office/powerpoint/2010/main" val="3889804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B9B24-6AC0-991E-9E69-5F820098B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6A5C1B-0245-7AF6-D991-A4513DD5CC74}"/>
              </a:ext>
            </a:extLst>
          </p:cNvPr>
          <p:cNvSpPr>
            <a:spLocks noGrp="1"/>
          </p:cNvSpPr>
          <p:nvPr>
            <p:ph type="title"/>
          </p:nvPr>
        </p:nvSpPr>
        <p:spPr>
          <a:xfrm>
            <a:off x="1406080" y="1870621"/>
            <a:ext cx="8633016" cy="865529"/>
          </a:xfrm>
        </p:spPr>
        <p:txBody>
          <a:bodyPr/>
          <a:lstStyle/>
          <a:p>
            <a:pPr algn="ctr"/>
            <a:r>
              <a:rPr lang="en-US" dirty="0">
                <a:latin typeface="Franklin Gothic Medium Cond"/>
              </a:rPr>
              <a:t>Parameter-Efficient Fine-Tuning</a:t>
            </a:r>
            <a:endParaRPr lang="en-US" dirty="0"/>
          </a:p>
        </p:txBody>
      </p:sp>
      <p:pic>
        <p:nvPicPr>
          <p:cNvPr id="7" name="Graphic 6" descr="Badge 3 with solid fill">
            <a:extLst>
              <a:ext uri="{FF2B5EF4-FFF2-40B4-BE49-F238E27FC236}">
                <a16:creationId xmlns:a16="http://schemas.microsoft.com/office/drawing/2014/main" id="{20C8DC99-51B8-FAD7-8855-528DEB5474F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6699" y="1821080"/>
            <a:ext cx="914400" cy="914400"/>
          </a:xfrm>
          <a:prstGeom prst="rect">
            <a:avLst/>
          </a:prstGeom>
        </p:spPr>
      </p:pic>
    </p:spTree>
    <p:extLst>
      <p:ext uri="{BB962C8B-B14F-4D97-AF65-F5344CB8AC3E}">
        <p14:creationId xmlns:p14="http://schemas.microsoft.com/office/powerpoint/2010/main" val="426167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D607-B880-9C89-EAD8-8E30F9C299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B00BEF-3C0F-0855-6D81-819470B7B7E1}"/>
              </a:ext>
            </a:extLst>
          </p:cNvPr>
          <p:cNvSpPr>
            <a:spLocks noGrp="1"/>
          </p:cNvSpPr>
          <p:nvPr>
            <p:ph type="body" sz="quarter" idx="11"/>
          </p:nvPr>
        </p:nvSpPr>
        <p:spPr>
          <a:xfrm>
            <a:off x="555523" y="972726"/>
            <a:ext cx="11277600" cy="365760"/>
          </a:xfrm>
        </p:spPr>
        <p:txBody>
          <a:bodyPr vert="horz" lIns="91440" tIns="45720" rIns="91440" bIns="45720" rtlCol="0" anchor="t">
            <a:noAutofit/>
          </a:bodyPr>
          <a:lstStyle/>
          <a:p>
            <a:r>
              <a:rPr lang="en-US" dirty="0">
                <a:solidFill>
                  <a:schemeClr val="accent3"/>
                </a:solidFill>
                <a:latin typeface="Franklin Gothic Medium Cond"/>
              </a:rPr>
              <a:t>Today's demo will focus on </a:t>
            </a:r>
            <a:r>
              <a:rPr lang="en-US" dirty="0" err="1">
                <a:solidFill>
                  <a:schemeClr val="accent3"/>
                </a:solidFill>
                <a:latin typeface="Franklin Gothic Medium Cond"/>
              </a:rPr>
              <a:t>LoRA</a:t>
            </a:r>
            <a:r>
              <a:rPr lang="en-US" dirty="0">
                <a:solidFill>
                  <a:schemeClr val="accent3"/>
                </a:solidFill>
                <a:latin typeface="Franklin Gothic Medium Cond"/>
              </a:rPr>
              <a:t> (Low-Rank Adaptation) </a:t>
            </a:r>
          </a:p>
        </p:txBody>
      </p:sp>
      <p:sp>
        <p:nvSpPr>
          <p:cNvPr id="4" name="Title 3">
            <a:extLst>
              <a:ext uri="{FF2B5EF4-FFF2-40B4-BE49-F238E27FC236}">
                <a16:creationId xmlns:a16="http://schemas.microsoft.com/office/drawing/2014/main" id="{B714E37A-FE7F-3384-D7CE-BDB92823CAE2}"/>
              </a:ext>
            </a:extLst>
          </p:cNvPr>
          <p:cNvSpPr>
            <a:spLocks noGrp="1"/>
          </p:cNvSpPr>
          <p:nvPr>
            <p:ph type="title"/>
          </p:nvPr>
        </p:nvSpPr>
        <p:spPr/>
        <p:txBody>
          <a:bodyPr>
            <a:normAutofit fontScale="90000"/>
          </a:bodyPr>
          <a:lstStyle/>
          <a:p>
            <a:r>
              <a:rPr lang="en-US">
                <a:latin typeface="Franklin Gothic Medium Cond"/>
              </a:rPr>
              <a:t>Types of Parameter Efficient Fine-Tuning (PEFT)</a:t>
            </a:r>
          </a:p>
        </p:txBody>
      </p:sp>
      <p:sp>
        <p:nvSpPr>
          <p:cNvPr id="5" name="Slide Number Placeholder 4">
            <a:extLst>
              <a:ext uri="{FF2B5EF4-FFF2-40B4-BE49-F238E27FC236}">
                <a16:creationId xmlns:a16="http://schemas.microsoft.com/office/drawing/2014/main" id="{13E18DC2-724A-6316-FF7D-C5CE6A1C2E47}"/>
              </a:ext>
            </a:extLst>
          </p:cNvPr>
          <p:cNvSpPr>
            <a:spLocks noGrp="1"/>
          </p:cNvSpPr>
          <p:nvPr>
            <p:ph type="sldNum" sz="quarter" idx="19"/>
          </p:nvPr>
        </p:nvSpPr>
        <p:spPr/>
        <p:txBody>
          <a:bodyPr/>
          <a:lstStyle/>
          <a:p>
            <a:fld id="{6D22F896-40B5-4ADD-8801-0D06FADFA095}" type="slidenum">
              <a:rPr lang="en-US" smtClean="0"/>
              <a:pPr/>
              <a:t>12</a:t>
            </a:fld>
            <a:endParaRPr lang="en-US"/>
          </a:p>
        </p:txBody>
      </p:sp>
      <p:pic>
        <p:nvPicPr>
          <p:cNvPr id="10" name="Picture 9">
            <a:extLst>
              <a:ext uri="{FF2B5EF4-FFF2-40B4-BE49-F238E27FC236}">
                <a16:creationId xmlns:a16="http://schemas.microsoft.com/office/drawing/2014/main" id="{4CEB3227-6F62-FCD4-446D-862588ACBDB4}"/>
              </a:ext>
            </a:extLst>
          </p:cNvPr>
          <p:cNvPicPr>
            <a:picLocks noChangeAspect="1"/>
          </p:cNvPicPr>
          <p:nvPr/>
        </p:nvPicPr>
        <p:blipFill>
          <a:blip r:embed="rId3"/>
          <a:stretch>
            <a:fillRect/>
          </a:stretch>
        </p:blipFill>
        <p:spPr>
          <a:xfrm>
            <a:off x="2286000" y="1524000"/>
            <a:ext cx="7620000" cy="3810000"/>
          </a:xfrm>
          <a:prstGeom prst="rect">
            <a:avLst/>
          </a:prstGeom>
        </p:spPr>
      </p:pic>
      <p:sp>
        <p:nvSpPr>
          <p:cNvPr id="3" name="TextBox 2">
            <a:extLst>
              <a:ext uri="{FF2B5EF4-FFF2-40B4-BE49-F238E27FC236}">
                <a16:creationId xmlns:a16="http://schemas.microsoft.com/office/drawing/2014/main" id="{F61E0B2C-6AD9-6129-8BC6-124434E915C6}"/>
              </a:ext>
            </a:extLst>
          </p:cNvPr>
          <p:cNvSpPr txBox="1"/>
          <p:nvPr/>
        </p:nvSpPr>
        <p:spPr>
          <a:xfrm>
            <a:off x="2224549" y="5401597"/>
            <a:ext cx="85356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https://www.geeksforgeeks.org/artificial-intelligence/what-is-parameter-efficient-fine-tuning-peft/</a:t>
            </a:r>
            <a:endParaRPr lang="en-US" dirty="0"/>
          </a:p>
          <a:p>
            <a:pPr algn="ctr"/>
            <a:endParaRPr lang="en-US"/>
          </a:p>
        </p:txBody>
      </p:sp>
    </p:spTree>
    <p:extLst>
      <p:ext uri="{BB962C8B-B14F-4D97-AF65-F5344CB8AC3E}">
        <p14:creationId xmlns:p14="http://schemas.microsoft.com/office/powerpoint/2010/main" val="4027675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49F1-2421-BD2D-023A-99370A2187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4BB6FE-13B4-6C2A-5311-361B63258CA7}"/>
              </a:ext>
            </a:extLst>
          </p:cNvPr>
          <p:cNvSpPr>
            <a:spLocks noGrp="1"/>
          </p:cNvSpPr>
          <p:nvPr>
            <p:ph type="body" sz="quarter" idx="11"/>
          </p:nvPr>
        </p:nvSpPr>
        <p:spPr/>
        <p:txBody>
          <a:bodyPr vert="horz" lIns="91440" tIns="45720" rIns="91440" bIns="45720" rtlCol="0" anchor="t">
            <a:noAutofit/>
          </a:bodyPr>
          <a:lstStyle/>
          <a:p>
            <a:r>
              <a:rPr lang="en-US" dirty="0">
                <a:solidFill>
                  <a:schemeClr val="accent3"/>
                </a:solidFill>
                <a:latin typeface="Franklin Gothic Medium Cond"/>
              </a:rPr>
              <a:t>PEFT Weight-Based Method </a:t>
            </a:r>
            <a:r>
              <a:rPr lang="en-US" b="1" dirty="0">
                <a:solidFill>
                  <a:schemeClr val="accent3"/>
                </a:solidFill>
                <a:latin typeface="Franklin Gothic Medium Cond"/>
              </a:rPr>
              <a:t> </a:t>
            </a:r>
            <a:endParaRPr lang="en-US" b="1" dirty="0">
              <a:solidFill>
                <a:schemeClr val="accent3"/>
              </a:solidFill>
            </a:endParaRPr>
          </a:p>
        </p:txBody>
      </p:sp>
      <p:sp>
        <p:nvSpPr>
          <p:cNvPr id="4" name="Title 3">
            <a:extLst>
              <a:ext uri="{FF2B5EF4-FFF2-40B4-BE49-F238E27FC236}">
                <a16:creationId xmlns:a16="http://schemas.microsoft.com/office/drawing/2014/main" id="{D34FC297-5100-5472-F713-658398CD4A12}"/>
              </a:ext>
            </a:extLst>
          </p:cNvPr>
          <p:cNvSpPr>
            <a:spLocks noGrp="1"/>
          </p:cNvSpPr>
          <p:nvPr>
            <p:ph type="title"/>
          </p:nvPr>
        </p:nvSpPr>
        <p:spPr>
          <a:xfrm>
            <a:off x="442686" y="359604"/>
            <a:ext cx="11266714" cy="589032"/>
          </a:xfrm>
        </p:spPr>
        <p:txBody>
          <a:bodyPr>
            <a:normAutofit fontScale="90000"/>
          </a:bodyPr>
          <a:lstStyle/>
          <a:p>
            <a:r>
              <a:rPr lang="en-US">
                <a:latin typeface="Franklin Gothic Medium Cond"/>
              </a:rPr>
              <a:t>Low-Rank Adaptation (LoRA) </a:t>
            </a:r>
            <a:endParaRPr lang="en-US"/>
          </a:p>
        </p:txBody>
      </p:sp>
      <p:sp>
        <p:nvSpPr>
          <p:cNvPr id="5" name="Slide Number Placeholder 4">
            <a:extLst>
              <a:ext uri="{FF2B5EF4-FFF2-40B4-BE49-F238E27FC236}">
                <a16:creationId xmlns:a16="http://schemas.microsoft.com/office/drawing/2014/main" id="{63C7C998-2D31-1850-47CC-E1F6D18892D8}"/>
              </a:ext>
            </a:extLst>
          </p:cNvPr>
          <p:cNvSpPr>
            <a:spLocks noGrp="1"/>
          </p:cNvSpPr>
          <p:nvPr>
            <p:ph type="sldNum" sz="quarter" idx="19"/>
          </p:nvPr>
        </p:nvSpPr>
        <p:spPr/>
        <p:txBody>
          <a:bodyPr/>
          <a:lstStyle/>
          <a:p>
            <a:fld id="{6D22F896-40B5-4ADD-8801-0D06FADFA095}" type="slidenum">
              <a:rPr lang="en-US" smtClean="0"/>
              <a:pPr/>
              <a:t>13</a:t>
            </a:fld>
            <a:endParaRPr lang="en-US"/>
          </a:p>
        </p:txBody>
      </p:sp>
      <p:pic>
        <p:nvPicPr>
          <p:cNvPr id="6" name="Picture 5" descr="LoRA">
            <a:extLst>
              <a:ext uri="{FF2B5EF4-FFF2-40B4-BE49-F238E27FC236}">
                <a16:creationId xmlns:a16="http://schemas.microsoft.com/office/drawing/2014/main" id="{BFF8C2A9-0804-9E52-3380-FE2AFB60D5B7}"/>
              </a:ext>
            </a:extLst>
          </p:cNvPr>
          <p:cNvPicPr>
            <a:picLocks noChangeAspect="1"/>
          </p:cNvPicPr>
          <p:nvPr/>
        </p:nvPicPr>
        <p:blipFill>
          <a:blip r:embed="rId3"/>
          <a:stretch>
            <a:fillRect/>
          </a:stretch>
        </p:blipFill>
        <p:spPr>
          <a:xfrm>
            <a:off x="5813026" y="1140679"/>
            <a:ext cx="5715000" cy="4181475"/>
          </a:xfrm>
          <a:prstGeom prst="rect">
            <a:avLst/>
          </a:prstGeom>
        </p:spPr>
      </p:pic>
      <p:sp>
        <p:nvSpPr>
          <p:cNvPr id="7" name="TextBox 6">
            <a:extLst>
              <a:ext uri="{FF2B5EF4-FFF2-40B4-BE49-F238E27FC236}">
                <a16:creationId xmlns:a16="http://schemas.microsoft.com/office/drawing/2014/main" id="{D897E9F8-D2AE-DE3D-13FE-D2718EF15BCF}"/>
              </a:ext>
            </a:extLst>
          </p:cNvPr>
          <p:cNvSpPr txBox="1"/>
          <p:nvPr/>
        </p:nvSpPr>
        <p:spPr>
          <a:xfrm>
            <a:off x="10857248" y="8640703"/>
            <a:ext cx="46558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https://huggingface.co/blog/samuellimabraz/peft-methods</a:t>
            </a:r>
          </a:p>
          <a:p>
            <a:pPr algn="ctr"/>
            <a:endParaRPr lang="en-US"/>
          </a:p>
        </p:txBody>
      </p:sp>
      <p:sp>
        <p:nvSpPr>
          <p:cNvPr id="14" name="Text Placeholder 2">
            <a:extLst>
              <a:ext uri="{FF2B5EF4-FFF2-40B4-BE49-F238E27FC236}">
                <a16:creationId xmlns:a16="http://schemas.microsoft.com/office/drawing/2014/main" id="{6DB6E7DF-1B18-1951-73D0-91BA0BB897D7}"/>
              </a:ext>
            </a:extLst>
          </p:cNvPr>
          <p:cNvSpPr>
            <a:spLocks noGrp="1"/>
          </p:cNvSpPr>
          <p:nvPr>
            <p:ph type="body" sz="quarter" idx="10"/>
          </p:nvPr>
        </p:nvSpPr>
        <p:spPr>
          <a:xfrm>
            <a:off x="469417" y="1441724"/>
            <a:ext cx="5458451" cy="4088063"/>
          </a:xfrm>
        </p:spPr>
        <p:txBody>
          <a:bodyPr vert="horz" lIns="91440" tIns="45720" rIns="91440" bIns="45720" numCol="1" rtlCol="0" anchor="t">
            <a:noAutofit/>
          </a:bodyPr>
          <a:lstStyle/>
          <a:p>
            <a:r>
              <a:rPr lang="en-US" b="1" dirty="0">
                <a:latin typeface="Franklin Gothic Book"/>
              </a:rPr>
              <a:t>Definition: </a:t>
            </a:r>
            <a:r>
              <a:rPr lang="en-US" dirty="0" err="1">
                <a:latin typeface="Franklin Gothic Book"/>
              </a:rPr>
              <a:t>LoRA</a:t>
            </a:r>
            <a:r>
              <a:rPr lang="en-US" dirty="0">
                <a:latin typeface="Franklin Gothic Book"/>
              </a:rPr>
              <a:t> learns a </a:t>
            </a:r>
            <a:r>
              <a:rPr lang="en-US" b="1" dirty="0">
                <a:latin typeface="Franklin Gothic Book"/>
              </a:rPr>
              <a:t>low-rank weight update</a:t>
            </a:r>
            <a:r>
              <a:rPr lang="en-US" dirty="0">
                <a:latin typeface="Franklin Gothic Book"/>
              </a:rPr>
              <a:t> ΔW (orange blocks) that acts as an additive </a:t>
            </a:r>
            <a:r>
              <a:rPr lang="en-US" b="1" dirty="0">
                <a:latin typeface="Franklin Gothic Book"/>
              </a:rPr>
              <a:t>correction term</a:t>
            </a:r>
            <a:r>
              <a:rPr lang="en-US" dirty="0">
                <a:latin typeface="Franklin Gothic Book"/>
              </a:rPr>
              <a:t> to the pretrained weights W (blue block).</a:t>
            </a:r>
            <a:endParaRPr lang="en-US"/>
          </a:p>
          <a:p>
            <a:pPr algn="ctr"/>
            <a:r>
              <a:rPr lang="en-US" sz="2200" b="1" err="1">
                <a:solidFill>
                  <a:schemeClr val="accent3"/>
                </a:solidFill>
                <a:latin typeface="Franklin Gothic Book"/>
              </a:rPr>
              <a:t>W</a:t>
            </a:r>
            <a:r>
              <a:rPr lang="en-US" sz="2200" b="1" baseline="-25000" err="1">
                <a:solidFill>
                  <a:schemeClr val="accent3"/>
                </a:solidFill>
                <a:latin typeface="Franklin Gothic Book"/>
              </a:rPr>
              <a:t>effective</a:t>
            </a:r>
            <a:r>
              <a:rPr lang="en-US" sz="2200" b="1" baseline="-25000" dirty="0">
                <a:solidFill>
                  <a:schemeClr val="accent3"/>
                </a:solidFill>
                <a:latin typeface="Franklin Gothic Book"/>
              </a:rPr>
              <a:t> </a:t>
            </a:r>
            <a:r>
              <a:rPr lang="en-US" sz="2200" b="1" dirty="0">
                <a:solidFill>
                  <a:schemeClr val="accent3"/>
                </a:solidFill>
                <a:latin typeface="Franklin Gothic Book"/>
              </a:rPr>
              <a:t>= W + ΔW</a:t>
            </a:r>
            <a:endParaRPr lang="en-US" sz="2200" b="1" dirty="0">
              <a:solidFill>
                <a:schemeClr val="accent3"/>
              </a:solidFill>
            </a:endParaRPr>
          </a:p>
          <a:p>
            <a:r>
              <a:rPr lang="en-US" dirty="0">
                <a:latin typeface="Franklin Gothic Book"/>
              </a:rPr>
              <a:t>Instead of learning ΔW directly, it is parameterized as the product of two low-rank matrices: </a:t>
            </a:r>
            <a:r>
              <a:rPr lang="en-US" b="1" dirty="0">
                <a:latin typeface="Franklin Gothic Book"/>
              </a:rPr>
              <a:t>ΔW = BA:</a:t>
            </a:r>
            <a:endParaRPr lang="en-US" b="1" dirty="0"/>
          </a:p>
          <a:p>
            <a:endParaRPr lang="en-US" b="1" dirty="0">
              <a:latin typeface="Franklin Gothic Book"/>
            </a:endParaRPr>
          </a:p>
          <a:p>
            <a:endParaRPr lang="en-US" b="1" dirty="0">
              <a:latin typeface="Franklin Gothic Book"/>
            </a:endParaRPr>
          </a:p>
          <a:p>
            <a:r>
              <a:rPr lang="en-US" b="1" dirty="0">
                <a:latin typeface="Franklin Gothic Book"/>
              </a:rPr>
              <a:t>Forward Pass: </a:t>
            </a:r>
            <a:r>
              <a:rPr lang="en-US" b="1" dirty="0">
                <a:solidFill>
                  <a:schemeClr val="accent3"/>
                </a:solidFill>
                <a:latin typeface="Franklin Gothic Book"/>
              </a:rPr>
              <a:t> y = x(W+BA) = </a:t>
            </a:r>
            <a:r>
              <a:rPr lang="en-US" b="1" dirty="0" err="1">
                <a:solidFill>
                  <a:schemeClr val="accent3"/>
                </a:solidFill>
                <a:latin typeface="Franklin Gothic Book"/>
              </a:rPr>
              <a:t>xW</a:t>
            </a:r>
            <a:r>
              <a:rPr lang="en-US" b="1" dirty="0">
                <a:solidFill>
                  <a:schemeClr val="accent3"/>
                </a:solidFill>
                <a:latin typeface="Franklin Gothic Book"/>
              </a:rPr>
              <a:t> + </a:t>
            </a:r>
            <a:r>
              <a:rPr lang="en-US" b="1" dirty="0" err="1">
                <a:solidFill>
                  <a:schemeClr val="accent3"/>
                </a:solidFill>
                <a:latin typeface="Franklin Gothic Book"/>
              </a:rPr>
              <a:t>xBA</a:t>
            </a:r>
            <a:r>
              <a:rPr lang="en-US" b="1" dirty="0">
                <a:solidFill>
                  <a:schemeClr val="accent3"/>
                </a:solidFill>
                <a:latin typeface="Franklin Gothic Book"/>
              </a:rPr>
              <a:t> = h</a:t>
            </a:r>
            <a:endParaRPr lang="en-US">
              <a:solidFill>
                <a:schemeClr val="accent3"/>
              </a:solidFill>
            </a:endParaRPr>
          </a:p>
          <a:p>
            <a:r>
              <a:rPr lang="en-US" b="1" dirty="0">
                <a:latin typeface="Franklin Gothic Book"/>
              </a:rPr>
              <a:t>Learnable Parameters:</a:t>
            </a:r>
            <a:r>
              <a:rPr lang="en-US" dirty="0">
                <a:latin typeface="Franklin Gothic Book"/>
              </a:rPr>
              <a:t> </a:t>
            </a:r>
            <a:r>
              <a:rPr lang="en-US" b="1" dirty="0">
                <a:solidFill>
                  <a:schemeClr val="accent3"/>
                </a:solidFill>
                <a:latin typeface="Franklin Gothic Book"/>
              </a:rPr>
              <a:t>r(m + n) = r(d + d) = r(2d) </a:t>
            </a:r>
            <a:endParaRPr lang="en-US" dirty="0">
              <a:solidFill>
                <a:schemeClr val="accent3"/>
              </a:solidFill>
            </a:endParaRPr>
          </a:p>
          <a:p>
            <a:pPr marL="285750" indent="-285750">
              <a:buFont typeface="Arial"/>
              <a:buChar char="•"/>
            </a:pPr>
            <a:endParaRPr lang="en-US" dirty="0"/>
          </a:p>
          <a:p>
            <a:pPr marL="285750" indent="-285750">
              <a:buFont typeface="Arial"/>
              <a:buChar char="•"/>
            </a:pPr>
            <a:endParaRPr lang="en-US" dirty="0"/>
          </a:p>
          <a:p>
            <a:endParaRPr lang="en-US" dirty="0"/>
          </a:p>
          <a:p>
            <a:endParaRPr lang="en-US" dirty="0"/>
          </a:p>
        </p:txBody>
      </p:sp>
      <p:sp>
        <p:nvSpPr>
          <p:cNvPr id="9" name="TextBox 8">
            <a:extLst>
              <a:ext uri="{FF2B5EF4-FFF2-40B4-BE49-F238E27FC236}">
                <a16:creationId xmlns:a16="http://schemas.microsoft.com/office/drawing/2014/main" id="{8363B471-5E94-D1B0-0D15-487AC5F62FF1}"/>
              </a:ext>
            </a:extLst>
          </p:cNvPr>
          <p:cNvSpPr txBox="1"/>
          <p:nvPr/>
        </p:nvSpPr>
        <p:spPr>
          <a:xfrm>
            <a:off x="6027420" y="5509260"/>
            <a:ext cx="609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0" i="0" u="none" strike="noStrike" baseline="0">
                <a:solidFill>
                  <a:srgbClr val="000000"/>
                </a:solidFill>
                <a:latin typeface="Franklin Gothic Book"/>
              </a:rPr>
              <a:t>https://huggingface.co/blog/samuellimabraz/peft-methods </a:t>
            </a:r>
            <a:endParaRPr lang="en-US" sz="1400"/>
          </a:p>
          <a:p>
            <a:pPr algn="ctr"/>
            <a:endParaRPr lang="en-US" sz="1400"/>
          </a:p>
        </p:txBody>
      </p:sp>
      <p:pic>
        <p:nvPicPr>
          <p:cNvPr id="13" name="Picture 12" descr="A black letter on a white background&#10;&#10;AI-generated content may be incorrect.">
            <a:extLst>
              <a:ext uri="{FF2B5EF4-FFF2-40B4-BE49-F238E27FC236}">
                <a16:creationId xmlns:a16="http://schemas.microsoft.com/office/drawing/2014/main" id="{7A7180A4-5BD9-5A12-A48E-A18CB0C1F551}"/>
              </a:ext>
            </a:extLst>
          </p:cNvPr>
          <p:cNvPicPr>
            <a:picLocks noChangeAspect="1"/>
          </p:cNvPicPr>
          <p:nvPr/>
        </p:nvPicPr>
        <p:blipFill>
          <a:blip r:embed="rId4"/>
          <a:srcRect l="4322" t="35144" r="8088" b="4444"/>
          <a:stretch>
            <a:fillRect/>
          </a:stretch>
        </p:blipFill>
        <p:spPr>
          <a:xfrm>
            <a:off x="935137" y="3428236"/>
            <a:ext cx="4538571" cy="351009"/>
          </a:xfrm>
          <a:prstGeom prst="rect">
            <a:avLst/>
          </a:prstGeom>
        </p:spPr>
      </p:pic>
      <p:grpSp>
        <p:nvGrpSpPr>
          <p:cNvPr id="16" name="Group 15">
            <a:extLst>
              <a:ext uri="{FF2B5EF4-FFF2-40B4-BE49-F238E27FC236}">
                <a16:creationId xmlns:a16="http://schemas.microsoft.com/office/drawing/2014/main" id="{87DAB895-A91D-CB6A-5170-9B24EBCEA339}"/>
              </a:ext>
            </a:extLst>
          </p:cNvPr>
          <p:cNvGrpSpPr/>
          <p:nvPr/>
        </p:nvGrpSpPr>
        <p:grpSpPr>
          <a:xfrm>
            <a:off x="444500" y="4848053"/>
            <a:ext cx="5359400" cy="1200329"/>
            <a:chOff x="457200" y="4733753"/>
            <a:chExt cx="5359400" cy="1200329"/>
          </a:xfrm>
        </p:grpSpPr>
        <p:sp>
          <p:nvSpPr>
            <p:cNvPr id="10" name="Rectangle: Rounded Corners 9">
              <a:extLst>
                <a:ext uri="{FF2B5EF4-FFF2-40B4-BE49-F238E27FC236}">
                  <a16:creationId xmlns:a16="http://schemas.microsoft.com/office/drawing/2014/main" id="{EE6843C1-D804-75D8-0A86-C30B451C2242}"/>
                </a:ext>
              </a:extLst>
            </p:cNvPr>
            <p:cNvSpPr/>
            <p:nvPr/>
          </p:nvSpPr>
          <p:spPr>
            <a:xfrm>
              <a:off x="469900" y="4737100"/>
              <a:ext cx="5346700" cy="1168400"/>
            </a:xfrm>
            <a:prstGeom prst="round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987A83-E629-2B04-6295-044609E6629C}"/>
                </a:ext>
              </a:extLst>
            </p:cNvPr>
            <p:cNvSpPr txBox="1"/>
            <p:nvPr/>
          </p:nvSpPr>
          <p:spPr>
            <a:xfrm>
              <a:off x="1528210" y="4733753"/>
              <a:ext cx="4064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 Restricts the weight correction to a </a:t>
              </a:r>
              <a:r>
                <a:rPr lang="en-US" b="1" dirty="0">
                  <a:ea typeface="+mn-lt"/>
                  <a:cs typeface="+mn-lt"/>
                </a:rPr>
                <a:t>small number (r)</a:t>
              </a:r>
              <a:r>
                <a:rPr lang="en-US" dirty="0">
                  <a:ea typeface="+mn-lt"/>
                  <a:cs typeface="+mn-lt"/>
                </a:rPr>
                <a:t> of </a:t>
              </a:r>
              <a:r>
                <a:rPr lang="en-US" b="1" dirty="0">
                  <a:ea typeface="+mn-lt"/>
                  <a:cs typeface="+mn-lt"/>
                </a:rPr>
                <a:t>learned adaptation directions</a:t>
              </a:r>
              <a:r>
                <a:rPr lang="en-US" dirty="0">
                  <a:ea typeface="+mn-lt"/>
                  <a:cs typeface="+mn-lt"/>
                </a:rPr>
                <a:t> using a </a:t>
              </a:r>
              <a:r>
                <a:rPr lang="en-US" b="1" dirty="0">
                  <a:ea typeface="+mn-lt"/>
                  <a:cs typeface="+mn-lt"/>
                </a:rPr>
                <a:t>low-rank factorization.</a:t>
              </a:r>
            </a:p>
          </p:txBody>
        </p:sp>
        <p:pic>
          <p:nvPicPr>
            <p:cNvPr id="15" name="Picture 14" descr="3 Dimensional Linear Algebra Clipart - Large Size Png Image - PikPng">
              <a:extLst>
                <a:ext uri="{FF2B5EF4-FFF2-40B4-BE49-F238E27FC236}">
                  <a16:creationId xmlns:a16="http://schemas.microsoft.com/office/drawing/2014/main" id="{669EDBFB-3442-47C5-1B0A-17D87D4DCD7E}"/>
                </a:ext>
              </a:extLst>
            </p:cNvPr>
            <p:cNvPicPr>
              <a:picLocks noChangeAspect="1"/>
            </p:cNvPicPr>
            <p:nvPr/>
          </p:nvPicPr>
          <p:blipFill>
            <a:blip r:embed="rId5"/>
            <a:stretch>
              <a:fillRect/>
            </a:stretch>
          </p:blipFill>
          <p:spPr>
            <a:xfrm>
              <a:off x="457200" y="4959249"/>
              <a:ext cx="1066800" cy="698701"/>
            </a:xfrm>
            <a:prstGeom prst="rect">
              <a:avLst/>
            </a:prstGeom>
          </p:spPr>
        </p:pic>
      </p:grpSp>
    </p:spTree>
    <p:extLst>
      <p:ext uri="{BB962C8B-B14F-4D97-AF65-F5344CB8AC3E}">
        <p14:creationId xmlns:p14="http://schemas.microsoft.com/office/powerpoint/2010/main" val="382154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2181A-08DA-A92A-6D63-04A8322A26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681925-16C9-1D76-A926-47A48CB66787}"/>
              </a:ext>
            </a:extLst>
          </p:cNvPr>
          <p:cNvSpPr>
            <a:spLocks noGrp="1"/>
          </p:cNvSpPr>
          <p:nvPr>
            <p:ph type="body" sz="quarter" idx="11"/>
          </p:nvPr>
        </p:nvSpPr>
        <p:spPr>
          <a:xfrm>
            <a:off x="571500" y="738391"/>
            <a:ext cx="11277600" cy="365760"/>
          </a:xfrm>
        </p:spPr>
        <p:txBody>
          <a:bodyPr vert="horz" lIns="91440" tIns="45720" rIns="91440" bIns="45720" rtlCol="0" anchor="t">
            <a:noAutofit/>
          </a:bodyPr>
          <a:lstStyle/>
          <a:p>
            <a:r>
              <a:rPr lang="en-US" dirty="0">
                <a:solidFill>
                  <a:schemeClr val="accent3"/>
                </a:solidFill>
                <a:latin typeface="Franklin Gothic Medium Cond"/>
              </a:rPr>
              <a:t>PEFT Weight-Based Method</a:t>
            </a:r>
            <a:r>
              <a:rPr lang="en-US" b="1" dirty="0">
                <a:solidFill>
                  <a:schemeClr val="accent3"/>
                </a:solidFill>
                <a:latin typeface="Franklin Gothic Medium Cond"/>
              </a:rPr>
              <a:t> </a:t>
            </a:r>
            <a:endParaRPr lang="en-US" b="1" dirty="0">
              <a:solidFill>
                <a:schemeClr val="accent3"/>
              </a:solidFill>
            </a:endParaRPr>
          </a:p>
        </p:txBody>
      </p:sp>
      <p:sp>
        <p:nvSpPr>
          <p:cNvPr id="4" name="Title 3">
            <a:extLst>
              <a:ext uri="{FF2B5EF4-FFF2-40B4-BE49-F238E27FC236}">
                <a16:creationId xmlns:a16="http://schemas.microsoft.com/office/drawing/2014/main" id="{9FF3B830-3003-24FF-0CDE-7D31C9C48452}"/>
              </a:ext>
            </a:extLst>
          </p:cNvPr>
          <p:cNvSpPr>
            <a:spLocks noGrp="1"/>
          </p:cNvSpPr>
          <p:nvPr>
            <p:ph type="title"/>
          </p:nvPr>
        </p:nvSpPr>
        <p:spPr>
          <a:xfrm>
            <a:off x="467676" y="144523"/>
            <a:ext cx="11266714" cy="589032"/>
          </a:xfrm>
        </p:spPr>
        <p:txBody>
          <a:bodyPr>
            <a:normAutofit fontScale="90000"/>
          </a:bodyPr>
          <a:lstStyle/>
          <a:p>
            <a:r>
              <a:rPr lang="en-US">
                <a:latin typeface="Franklin Gothic Medium Cond"/>
              </a:rPr>
              <a:t>Low-Rank Adaptation (LoRA) </a:t>
            </a:r>
            <a:endParaRPr lang="en-US"/>
          </a:p>
        </p:txBody>
      </p:sp>
      <p:sp>
        <p:nvSpPr>
          <p:cNvPr id="5" name="Slide Number Placeholder 4">
            <a:extLst>
              <a:ext uri="{FF2B5EF4-FFF2-40B4-BE49-F238E27FC236}">
                <a16:creationId xmlns:a16="http://schemas.microsoft.com/office/drawing/2014/main" id="{19E7EF3D-D262-6593-8279-D28E3B388CDF}"/>
              </a:ext>
            </a:extLst>
          </p:cNvPr>
          <p:cNvSpPr>
            <a:spLocks noGrp="1"/>
          </p:cNvSpPr>
          <p:nvPr>
            <p:ph type="sldNum" sz="quarter" idx="19"/>
          </p:nvPr>
        </p:nvSpPr>
        <p:spPr/>
        <p:txBody>
          <a:bodyPr/>
          <a:lstStyle/>
          <a:p>
            <a:fld id="{6D22F896-40B5-4ADD-8801-0D06FADFA095}" type="slidenum">
              <a:rPr lang="en-US" smtClean="0"/>
              <a:pPr/>
              <a:t>14</a:t>
            </a:fld>
            <a:endParaRPr lang="en-US"/>
          </a:p>
        </p:txBody>
      </p:sp>
      <p:sp>
        <p:nvSpPr>
          <p:cNvPr id="7" name="TextBox 6">
            <a:extLst>
              <a:ext uri="{FF2B5EF4-FFF2-40B4-BE49-F238E27FC236}">
                <a16:creationId xmlns:a16="http://schemas.microsoft.com/office/drawing/2014/main" id="{1E227A6B-3D83-9638-98FF-E69821308A1D}"/>
              </a:ext>
            </a:extLst>
          </p:cNvPr>
          <p:cNvSpPr txBox="1"/>
          <p:nvPr/>
        </p:nvSpPr>
        <p:spPr>
          <a:xfrm>
            <a:off x="10857248" y="8640703"/>
            <a:ext cx="46558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https://huggingface.co/blog/samuellimabraz/peft-methods</a:t>
            </a:r>
          </a:p>
          <a:p>
            <a:pPr algn="ctr"/>
            <a:endParaRPr lang="en-US"/>
          </a:p>
        </p:txBody>
      </p:sp>
      <p:sp>
        <p:nvSpPr>
          <p:cNvPr id="9" name="TextBox 8">
            <a:extLst>
              <a:ext uri="{FF2B5EF4-FFF2-40B4-BE49-F238E27FC236}">
                <a16:creationId xmlns:a16="http://schemas.microsoft.com/office/drawing/2014/main" id="{2A8B5A0A-DFF5-A1E4-3DD2-2D7A46E6C10A}"/>
              </a:ext>
            </a:extLst>
          </p:cNvPr>
          <p:cNvSpPr txBox="1"/>
          <p:nvPr/>
        </p:nvSpPr>
        <p:spPr>
          <a:xfrm>
            <a:off x="470555" y="5806275"/>
            <a:ext cx="8750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0" i="0" u="none" strike="noStrike" baseline="0" dirty="0">
                <a:solidFill>
                  <a:srgbClr val="000000"/>
                </a:solidFill>
                <a:ea typeface="+mn-lt"/>
                <a:cs typeface="+mn-lt"/>
              </a:rPr>
              <a:t>https://</a:t>
            </a:r>
            <a:r>
              <a:rPr lang="en-US" sz="1400" dirty="0">
                <a:solidFill>
                  <a:srgbClr val="000000"/>
                </a:solidFill>
                <a:ea typeface="+mn-lt"/>
                <a:cs typeface="+mn-lt"/>
              </a:rPr>
              <a:t>unsloth</a:t>
            </a:r>
            <a:r>
              <a:rPr lang="en-US" sz="1400" b="0" i="0" u="none" strike="noStrike" baseline="0" dirty="0">
                <a:solidFill>
                  <a:srgbClr val="000000"/>
                </a:solidFill>
                <a:ea typeface="+mn-lt"/>
                <a:cs typeface="+mn-lt"/>
              </a:rPr>
              <a:t>.</a:t>
            </a:r>
            <a:r>
              <a:rPr lang="en-US" sz="1400" dirty="0">
                <a:solidFill>
                  <a:srgbClr val="000000"/>
                </a:solidFill>
                <a:ea typeface="+mn-lt"/>
                <a:cs typeface="+mn-lt"/>
              </a:rPr>
              <a:t>ai/docs</a:t>
            </a:r>
            <a:r>
              <a:rPr lang="en-US" sz="1400" b="0" i="0" u="none" strike="noStrike" baseline="0" dirty="0">
                <a:solidFill>
                  <a:srgbClr val="000000"/>
                </a:solidFill>
                <a:ea typeface="+mn-lt"/>
                <a:cs typeface="+mn-lt"/>
              </a:rPr>
              <a:t>/</a:t>
            </a:r>
            <a:r>
              <a:rPr lang="en-US" sz="1400" dirty="0">
                <a:solidFill>
                  <a:srgbClr val="000000"/>
                </a:solidFill>
                <a:ea typeface="+mn-lt"/>
                <a:cs typeface="+mn-lt"/>
              </a:rPr>
              <a:t>get-started</a:t>
            </a:r>
            <a:r>
              <a:rPr lang="en-US" sz="1400" b="0" i="0" u="none" strike="noStrike" baseline="0" dirty="0">
                <a:solidFill>
                  <a:srgbClr val="000000"/>
                </a:solidFill>
                <a:ea typeface="+mn-lt"/>
                <a:cs typeface="+mn-lt"/>
              </a:rPr>
              <a:t>/</a:t>
            </a:r>
            <a:r>
              <a:rPr lang="en-US" sz="1400" dirty="0">
                <a:solidFill>
                  <a:srgbClr val="000000"/>
                </a:solidFill>
                <a:ea typeface="+mn-lt"/>
                <a:cs typeface="+mn-lt"/>
              </a:rPr>
              <a:t>fine-tuning-llms-guide</a:t>
            </a:r>
            <a:r>
              <a:rPr lang="en-US" sz="1400" b="0" i="0" u="none" strike="noStrike" baseline="0" dirty="0">
                <a:solidFill>
                  <a:srgbClr val="000000"/>
                </a:solidFill>
                <a:ea typeface="+mn-lt"/>
                <a:cs typeface="+mn-lt"/>
              </a:rPr>
              <a:t>/</a:t>
            </a:r>
            <a:r>
              <a:rPr lang="en-US" sz="1400" dirty="0">
                <a:solidFill>
                  <a:srgbClr val="000000"/>
                </a:solidFill>
                <a:ea typeface="+mn-lt"/>
                <a:cs typeface="+mn-lt"/>
              </a:rPr>
              <a:t>lora-hyperparameters-guide</a:t>
            </a:r>
            <a:endParaRPr lang="en-US" dirty="0"/>
          </a:p>
          <a:p>
            <a:pPr algn="ctr"/>
            <a:endParaRPr lang="en-US" sz="1400"/>
          </a:p>
        </p:txBody>
      </p:sp>
      <p:graphicFrame>
        <p:nvGraphicFramePr>
          <p:cNvPr id="18" name="Table 17">
            <a:extLst>
              <a:ext uri="{FF2B5EF4-FFF2-40B4-BE49-F238E27FC236}">
                <a16:creationId xmlns:a16="http://schemas.microsoft.com/office/drawing/2014/main" id="{5E78848B-1015-DB93-B1AC-7F0B197C58E7}"/>
              </a:ext>
            </a:extLst>
          </p:cNvPr>
          <p:cNvGraphicFramePr>
            <a:graphicFrameLocks noGrp="1"/>
          </p:cNvGraphicFramePr>
          <p:nvPr>
            <p:extLst>
              <p:ext uri="{D42A27DB-BD31-4B8C-83A1-F6EECF244321}">
                <p14:modId xmlns:p14="http://schemas.microsoft.com/office/powerpoint/2010/main" val="1199169985"/>
              </p:ext>
            </p:extLst>
          </p:nvPr>
        </p:nvGraphicFramePr>
        <p:xfrm>
          <a:off x="469900" y="1082777"/>
          <a:ext cx="11285205" cy="4689156"/>
        </p:xfrm>
        <a:graphic>
          <a:graphicData uri="http://schemas.openxmlformats.org/drawingml/2006/table">
            <a:tbl>
              <a:tblPr firstRow="1" bandRow="1">
                <a:tableStyleId>{5C22544A-7EE6-4342-B048-85BDC9FD1C3A}</a:tableStyleId>
              </a:tblPr>
              <a:tblGrid>
                <a:gridCol w="1802089">
                  <a:extLst>
                    <a:ext uri="{9D8B030D-6E8A-4147-A177-3AD203B41FA5}">
                      <a16:colId xmlns:a16="http://schemas.microsoft.com/office/drawing/2014/main" val="4193794064"/>
                    </a:ext>
                  </a:extLst>
                </a:gridCol>
                <a:gridCol w="6105182">
                  <a:extLst>
                    <a:ext uri="{9D8B030D-6E8A-4147-A177-3AD203B41FA5}">
                      <a16:colId xmlns:a16="http://schemas.microsoft.com/office/drawing/2014/main" val="3371732610"/>
                    </a:ext>
                  </a:extLst>
                </a:gridCol>
                <a:gridCol w="3377934">
                  <a:extLst>
                    <a:ext uri="{9D8B030D-6E8A-4147-A177-3AD203B41FA5}">
                      <a16:colId xmlns:a16="http://schemas.microsoft.com/office/drawing/2014/main" val="628073810"/>
                    </a:ext>
                  </a:extLst>
                </a:gridCol>
              </a:tblGrid>
              <a:tr h="414337">
                <a:tc>
                  <a:txBody>
                    <a:bodyPr/>
                    <a:lstStyle/>
                    <a:p>
                      <a:r>
                        <a:rPr lang="en-US" dirty="0">
                          <a:solidFill>
                            <a:schemeClr val="tx1"/>
                          </a:solidFill>
                        </a:rPr>
                        <a:t>Hyperparameter </a:t>
                      </a:r>
                    </a:p>
                  </a:txBody>
                  <a:tcPr/>
                </a:tc>
                <a:tc>
                  <a:txBody>
                    <a:bodyPr/>
                    <a:lstStyle/>
                    <a:p>
                      <a:r>
                        <a:rPr lang="en-US" dirty="0">
                          <a:solidFill>
                            <a:schemeClr val="tx1"/>
                          </a:solidFill>
                        </a:rPr>
                        <a:t>Purpose </a:t>
                      </a:r>
                    </a:p>
                  </a:txBody>
                  <a:tcPr/>
                </a:tc>
                <a:tc>
                  <a:txBody>
                    <a:bodyPr/>
                    <a:lstStyle/>
                    <a:p>
                      <a:pPr lvl="0">
                        <a:buNone/>
                      </a:pPr>
                      <a:r>
                        <a:rPr lang="en-US" dirty="0">
                          <a:solidFill>
                            <a:schemeClr val="tx1"/>
                          </a:solidFill>
                        </a:rPr>
                        <a:t>Recommended Values</a:t>
                      </a:r>
                    </a:p>
                  </a:txBody>
                  <a:tcPr/>
                </a:tc>
                <a:extLst>
                  <a:ext uri="{0D108BD9-81ED-4DB2-BD59-A6C34878D82A}">
                    <a16:rowId xmlns:a16="http://schemas.microsoft.com/office/drawing/2014/main" val="1503316088"/>
                  </a:ext>
                </a:extLst>
              </a:tr>
              <a:tr h="900112">
                <a:tc>
                  <a:txBody>
                    <a:bodyPr/>
                    <a:lstStyle/>
                    <a:p>
                      <a:r>
                        <a:rPr lang="en-US" sz="1600" dirty="0"/>
                        <a:t>Rank (r)</a:t>
                      </a:r>
                    </a:p>
                  </a:txBody>
                  <a:tcPr/>
                </a:tc>
                <a:tc>
                  <a:txBody>
                    <a:bodyPr/>
                    <a:lstStyle/>
                    <a:p>
                      <a:pPr marL="0" lvl="0" indent="0" algn="l">
                        <a:lnSpc>
                          <a:spcPct val="100000"/>
                        </a:lnSpc>
                        <a:spcBef>
                          <a:spcPts val="0"/>
                        </a:spcBef>
                        <a:spcAft>
                          <a:spcPts val="0"/>
                        </a:spcAft>
                        <a:buNone/>
                      </a:pPr>
                      <a:r>
                        <a:rPr lang="en-US" sz="1600" dirty="0"/>
                        <a:t>Controls the number of adaptation directions (capacity of the low-rank update); higher values increase expressiveness but also memory and compute cost</a:t>
                      </a:r>
                    </a:p>
                  </a:txBody>
                  <a:tcPr/>
                </a:tc>
                <a:tc>
                  <a:txBody>
                    <a:bodyPr/>
                    <a:lstStyle/>
                    <a:p>
                      <a:pPr lvl="0">
                        <a:buNone/>
                      </a:pPr>
                      <a:r>
                        <a:rPr lang="en-US" sz="1600" b="0" i="0" u="none" strike="noStrike" noProof="0" dirty="0">
                          <a:latin typeface="Franklin Gothic Book"/>
                        </a:rPr>
                        <a:t>8, 16, 32, 64, 128 </a:t>
                      </a:r>
                      <a:endParaRPr lang="en-US" sz="1600" dirty="0"/>
                    </a:p>
                    <a:p>
                      <a:pPr lvl="0">
                        <a:buNone/>
                      </a:pPr>
                      <a:r>
                        <a:rPr lang="en-US" sz="1600" b="0" i="0" u="none" strike="noStrike" noProof="0" dirty="0">
                          <a:latin typeface="Franklin Gothic Book"/>
                        </a:rPr>
                        <a:t>(start with </a:t>
                      </a:r>
                      <a:r>
                        <a:rPr lang="en-US" sz="1600" b="1" i="0" u="none" strike="noStrike" noProof="0" dirty="0">
                          <a:latin typeface="Franklin Gothic Book"/>
                        </a:rPr>
                        <a:t>16</a:t>
                      </a:r>
                      <a:r>
                        <a:rPr lang="en-US" sz="1600" b="0" i="0" u="none" strike="noStrike" noProof="0" dirty="0">
                          <a:latin typeface="Franklin Gothic Book"/>
                        </a:rPr>
                        <a:t> or </a:t>
                      </a:r>
                      <a:r>
                        <a:rPr lang="en-US" sz="1600" b="1" i="0" u="none" strike="noStrike" noProof="0" dirty="0">
                          <a:latin typeface="Franklin Gothic Book"/>
                        </a:rPr>
                        <a:t>32</a:t>
                      </a:r>
                      <a:r>
                        <a:rPr lang="en-US" sz="1600" b="0" i="0" u="none" strike="noStrike" noProof="0" dirty="0">
                          <a:latin typeface="Franklin Gothic Book"/>
                        </a:rPr>
                        <a:t>)</a:t>
                      </a:r>
                      <a:endParaRPr lang="en-US" sz="1600" dirty="0"/>
                    </a:p>
                  </a:txBody>
                  <a:tcPr/>
                </a:tc>
                <a:extLst>
                  <a:ext uri="{0D108BD9-81ED-4DB2-BD59-A6C34878D82A}">
                    <a16:rowId xmlns:a16="http://schemas.microsoft.com/office/drawing/2014/main" val="4151804691"/>
                  </a:ext>
                </a:extLst>
              </a:tr>
              <a:tr h="822496">
                <a:tc>
                  <a:txBody>
                    <a:bodyPr/>
                    <a:lstStyle/>
                    <a:p>
                      <a:r>
                        <a:rPr lang="en-US" sz="1600" dirty="0"/>
                        <a:t>Scaling (α) </a:t>
                      </a:r>
                    </a:p>
                  </a:txBody>
                  <a:tcPr/>
                </a:tc>
                <a:tc>
                  <a:txBody>
                    <a:bodyPr/>
                    <a:lstStyle/>
                    <a:p>
                      <a:pPr lvl="0" algn="l">
                        <a:lnSpc>
                          <a:spcPct val="100000"/>
                        </a:lnSpc>
                        <a:spcBef>
                          <a:spcPts val="0"/>
                        </a:spcBef>
                        <a:spcAft>
                          <a:spcPts val="0"/>
                        </a:spcAft>
                        <a:buNone/>
                      </a:pPr>
                      <a:r>
                        <a:rPr lang="en-US" sz="1600" dirty="0"/>
                        <a:t>Controls the strength of the </a:t>
                      </a:r>
                      <a:r>
                        <a:rPr lang="en-US" sz="1600" err="1"/>
                        <a:t>LoRA</a:t>
                      </a:r>
                      <a:r>
                        <a:rPr lang="en-US" sz="1600" dirty="0"/>
                        <a:t> update and stabilizes training. The effective update is scaled as: </a:t>
                      </a:r>
                      <a:endParaRPr lang="en-US"/>
                    </a:p>
                    <a:p>
                      <a:pPr lvl="0" algn="l">
                        <a:lnSpc>
                          <a:spcPct val="100000"/>
                        </a:lnSpc>
                        <a:spcBef>
                          <a:spcPts val="0"/>
                        </a:spcBef>
                        <a:spcAft>
                          <a:spcPts val="0"/>
                        </a:spcAft>
                        <a:buNone/>
                      </a:pPr>
                      <a:endParaRPr lang="en-US" sz="1600" dirty="0"/>
                    </a:p>
                  </a:txBody>
                  <a:tcPr/>
                </a:tc>
                <a:tc>
                  <a:txBody>
                    <a:bodyPr/>
                    <a:lstStyle/>
                    <a:p>
                      <a:pPr lvl="0">
                        <a:buNone/>
                      </a:pPr>
                      <a:r>
                        <a:rPr lang="en-US" sz="1600" b="0" i="0" u="none" strike="noStrike" noProof="0" dirty="0">
                          <a:latin typeface="Franklin Gothic Book"/>
                        </a:rPr>
                        <a:t>α=r or α=2r </a:t>
                      </a:r>
                      <a:r>
                        <a:rPr lang="en-US" sz="1600" dirty="0"/>
                        <a:t>(common heuristic)</a:t>
                      </a:r>
                    </a:p>
                  </a:txBody>
                  <a:tcPr/>
                </a:tc>
                <a:extLst>
                  <a:ext uri="{0D108BD9-81ED-4DB2-BD59-A6C34878D82A}">
                    <a16:rowId xmlns:a16="http://schemas.microsoft.com/office/drawing/2014/main" val="69333105"/>
                  </a:ext>
                </a:extLst>
              </a:tr>
              <a:tr h="1071562">
                <a:tc>
                  <a:txBody>
                    <a:bodyPr/>
                    <a:lstStyle/>
                    <a:p>
                      <a:r>
                        <a:rPr lang="en-US" sz="1600" dirty="0"/>
                        <a:t>Target Modules</a:t>
                      </a:r>
                    </a:p>
                  </a:txBody>
                  <a:tcPr/>
                </a:tc>
                <a:tc>
                  <a:txBody>
                    <a:bodyPr/>
                    <a:lstStyle/>
                    <a:p>
                      <a:pPr marL="0" lvl="0" indent="0" algn="l">
                        <a:lnSpc>
                          <a:spcPct val="100000"/>
                        </a:lnSpc>
                        <a:spcBef>
                          <a:spcPts val="0"/>
                        </a:spcBef>
                        <a:spcAft>
                          <a:spcPts val="0"/>
                        </a:spcAft>
                        <a:buNone/>
                      </a:pPr>
                      <a:r>
                        <a:rPr lang="en-US" sz="1600" b="0" i="0" u="none" strike="noStrike" noProof="0" dirty="0"/>
                        <a:t>Specifies which weight matrices </a:t>
                      </a:r>
                      <a:r>
                        <a:rPr lang="en-US" sz="1600" b="0" i="0" u="none" strike="noStrike" noProof="0" err="1"/>
                        <a:t>LoRA</a:t>
                      </a:r>
                      <a:r>
                        <a:rPr lang="en-US" sz="1600" b="0" i="0" u="none" strike="noStrike" noProof="0" dirty="0"/>
                        <a:t> adapters are applied to, enabling targeted adaptation: </a:t>
                      </a:r>
                      <a:endParaRPr lang="en-US" sz="1600" dirty="0"/>
                    </a:p>
                    <a:p>
                      <a:pPr lvl="0">
                        <a:buNone/>
                      </a:pPr>
                      <a:r>
                        <a:rPr lang="en-US" sz="1600" b="1" dirty="0"/>
                        <a:t>Attention:</a:t>
                      </a:r>
                      <a:r>
                        <a:rPr lang="en-US" sz="1600" dirty="0"/>
                        <a:t> </a:t>
                      </a:r>
                      <a:r>
                        <a:rPr lang="en-US" sz="1600" b="0" i="0" u="none" strike="noStrike" noProof="0" err="1">
                          <a:solidFill>
                            <a:srgbClr val="1A1E1C"/>
                          </a:solidFill>
                          <a:highlight>
                            <a:srgbClr val="F4F9F6"/>
                          </a:highlight>
                          <a:latin typeface="Source Code Pro"/>
                        </a:rPr>
                        <a:t>q_proj</a:t>
                      </a:r>
                      <a:r>
                        <a:rPr lang="en-US" sz="1600" b="0" i="0" u="none" strike="noStrike" noProof="0" dirty="0">
                          <a:solidFill>
                            <a:srgbClr val="1A1E1C"/>
                          </a:solidFill>
                          <a:highlight>
                            <a:srgbClr val="F4F9F6"/>
                          </a:highlight>
                          <a:latin typeface="Source Code Pro"/>
                        </a:rPr>
                        <a:t>, </a:t>
                      </a:r>
                      <a:r>
                        <a:rPr lang="en-US" sz="1600" b="0" i="0" u="none" strike="noStrike" noProof="0" err="1">
                          <a:solidFill>
                            <a:srgbClr val="1A1E1C"/>
                          </a:solidFill>
                          <a:highlight>
                            <a:srgbClr val="F4F9F6"/>
                          </a:highlight>
                          <a:latin typeface="Source Code Pro"/>
                        </a:rPr>
                        <a:t>k_proj</a:t>
                      </a:r>
                      <a:r>
                        <a:rPr lang="en-US" sz="1600" b="0" i="0" u="none" strike="noStrike" noProof="0" dirty="0">
                          <a:solidFill>
                            <a:srgbClr val="1A1E1C"/>
                          </a:solidFill>
                          <a:highlight>
                            <a:srgbClr val="F4F9F6"/>
                          </a:highlight>
                          <a:latin typeface="Source Code Pro"/>
                        </a:rPr>
                        <a:t>, </a:t>
                      </a:r>
                      <a:r>
                        <a:rPr lang="en-US" sz="1600" b="0" i="0" u="none" strike="noStrike" noProof="0" err="1">
                          <a:solidFill>
                            <a:srgbClr val="1A1E1C"/>
                          </a:solidFill>
                          <a:highlight>
                            <a:srgbClr val="F4F9F6"/>
                          </a:highlight>
                          <a:latin typeface="Source Code Pro"/>
                        </a:rPr>
                        <a:t>v_proj</a:t>
                      </a:r>
                      <a:r>
                        <a:rPr lang="en-US" sz="1600" b="0" i="0" u="none" strike="noStrike" noProof="0" dirty="0">
                          <a:solidFill>
                            <a:srgbClr val="1A1E1C"/>
                          </a:solidFill>
                          <a:highlight>
                            <a:srgbClr val="F4F9F6"/>
                          </a:highlight>
                          <a:latin typeface="Source Code Pro"/>
                        </a:rPr>
                        <a:t>, </a:t>
                      </a:r>
                      <a:r>
                        <a:rPr lang="en-US" sz="1600" b="0" i="0" u="none" strike="noStrike" noProof="0" err="1">
                          <a:solidFill>
                            <a:srgbClr val="1A1E1C"/>
                          </a:solidFill>
                          <a:highlight>
                            <a:srgbClr val="F4F9F6"/>
                          </a:highlight>
                          <a:latin typeface="Source Code Pro"/>
                        </a:rPr>
                        <a:t>o_proj</a:t>
                      </a:r>
                      <a:endParaRPr lang="en-US" sz="1600" b="0" i="0" u="none" strike="noStrike" noProof="0">
                        <a:solidFill>
                          <a:srgbClr val="1A1E1C"/>
                        </a:solidFill>
                        <a:highlight>
                          <a:srgbClr val="F4F9F6"/>
                        </a:highlight>
                        <a:latin typeface="Source Code Pro"/>
                      </a:endParaRPr>
                    </a:p>
                    <a:p>
                      <a:pPr lvl="0">
                        <a:buNone/>
                      </a:pPr>
                      <a:r>
                        <a:rPr lang="en-US" sz="1600" b="1" dirty="0"/>
                        <a:t>MLP (feed-forward): </a:t>
                      </a:r>
                      <a:r>
                        <a:rPr lang="en-US" sz="1600" b="0" i="0" u="none" strike="noStrike" noProof="0" err="1">
                          <a:solidFill>
                            <a:srgbClr val="1A1E1C"/>
                          </a:solidFill>
                          <a:highlight>
                            <a:srgbClr val="F4F9F6"/>
                          </a:highlight>
                          <a:latin typeface="Source Code Pro"/>
                        </a:rPr>
                        <a:t>gate_proj</a:t>
                      </a:r>
                      <a:r>
                        <a:rPr lang="en-US" sz="1600" b="0" i="0" u="none" strike="noStrike" noProof="0" dirty="0">
                          <a:solidFill>
                            <a:srgbClr val="1A1E1C"/>
                          </a:solidFill>
                          <a:highlight>
                            <a:srgbClr val="F4F9F6"/>
                          </a:highlight>
                          <a:latin typeface="Source Code Pro"/>
                        </a:rPr>
                        <a:t>, </a:t>
                      </a:r>
                      <a:r>
                        <a:rPr lang="en-US" sz="1600" b="0" i="0" u="none" strike="noStrike" noProof="0" err="1">
                          <a:solidFill>
                            <a:srgbClr val="1A1E1C"/>
                          </a:solidFill>
                          <a:highlight>
                            <a:srgbClr val="F4F9F6"/>
                          </a:highlight>
                          <a:latin typeface="Source Code Pro"/>
                        </a:rPr>
                        <a:t>up_proj</a:t>
                      </a:r>
                      <a:r>
                        <a:rPr lang="en-US" sz="1600" b="0" i="0" u="none" strike="noStrike" noProof="0" dirty="0">
                          <a:solidFill>
                            <a:srgbClr val="1A1E1C"/>
                          </a:solidFill>
                          <a:highlight>
                            <a:srgbClr val="F4F9F6"/>
                          </a:highlight>
                          <a:latin typeface="Source Code Pro"/>
                        </a:rPr>
                        <a:t>, </a:t>
                      </a:r>
                      <a:r>
                        <a:rPr lang="en-US" sz="1600" b="0" i="0" u="none" strike="noStrike" noProof="0" err="1">
                          <a:solidFill>
                            <a:srgbClr val="1A1E1C"/>
                          </a:solidFill>
                          <a:highlight>
                            <a:srgbClr val="F4F9F6"/>
                          </a:highlight>
                          <a:latin typeface="Source Code Pro"/>
                        </a:rPr>
                        <a:t>down_proj</a:t>
                      </a:r>
                      <a:endParaRPr lang="en-US" sz="1600" b="0" i="0" u="none" strike="noStrike" noProof="0">
                        <a:solidFill>
                          <a:srgbClr val="1A1E1C"/>
                        </a:solidFill>
                        <a:highlight>
                          <a:srgbClr val="F4F9F6"/>
                        </a:highlight>
                        <a:latin typeface="Source Code Pro"/>
                      </a:endParaRPr>
                    </a:p>
                  </a:txBody>
                  <a:tcPr/>
                </a:tc>
                <a:tc>
                  <a:txBody>
                    <a:bodyPr/>
                    <a:lstStyle/>
                    <a:p>
                      <a:pPr lvl="0">
                        <a:buNone/>
                      </a:pPr>
                      <a:r>
                        <a:rPr lang="en-US" sz="1600" dirty="0"/>
                        <a:t>Target all major linear layers: </a:t>
                      </a:r>
                    </a:p>
                    <a:p>
                      <a:pPr lvl="0">
                        <a:buNone/>
                      </a:pPr>
                      <a:r>
                        <a:rPr lang="en-US" sz="1600" b="0" i="0" u="none" strike="noStrike" noProof="0" dirty="0" err="1">
                          <a:solidFill>
                            <a:srgbClr val="1A1E1C"/>
                          </a:solidFill>
                          <a:highlight>
                            <a:srgbClr val="F4F9F6"/>
                          </a:highlight>
                          <a:latin typeface="Source Code Pro"/>
                        </a:rPr>
                        <a:t>q_proj</a:t>
                      </a:r>
                      <a:r>
                        <a:rPr lang="en-US" sz="1600" b="0" i="0" u="none" strike="noStrike" noProof="0" dirty="0">
                          <a:solidFill>
                            <a:srgbClr val="1A1E1C"/>
                          </a:solidFill>
                          <a:highlight>
                            <a:srgbClr val="F4F9F6"/>
                          </a:highlight>
                          <a:latin typeface="Source Code Pro"/>
                        </a:rPr>
                        <a:t>, </a:t>
                      </a:r>
                      <a:r>
                        <a:rPr lang="en-US" sz="1600" b="0" i="0" u="none" strike="noStrike" noProof="0" dirty="0" err="1">
                          <a:solidFill>
                            <a:srgbClr val="1A1E1C"/>
                          </a:solidFill>
                          <a:highlight>
                            <a:srgbClr val="F4F9F6"/>
                          </a:highlight>
                          <a:latin typeface="Source Code Pro"/>
                        </a:rPr>
                        <a:t>k_proj</a:t>
                      </a:r>
                      <a:r>
                        <a:rPr lang="en-US" sz="1600" b="0" i="0" u="none" strike="noStrike" noProof="0" dirty="0">
                          <a:solidFill>
                            <a:srgbClr val="1A1E1C"/>
                          </a:solidFill>
                          <a:highlight>
                            <a:srgbClr val="F4F9F6"/>
                          </a:highlight>
                          <a:latin typeface="Source Code Pro"/>
                        </a:rPr>
                        <a:t>, </a:t>
                      </a:r>
                      <a:r>
                        <a:rPr lang="en-US" sz="1600" b="0" i="0" u="none" strike="noStrike" noProof="0" dirty="0" err="1">
                          <a:solidFill>
                            <a:srgbClr val="1A1E1C"/>
                          </a:solidFill>
                          <a:highlight>
                            <a:srgbClr val="F4F9F6"/>
                          </a:highlight>
                          <a:latin typeface="Source Code Pro"/>
                        </a:rPr>
                        <a:t>v_proj</a:t>
                      </a:r>
                      <a:r>
                        <a:rPr lang="en-US" sz="1600" b="0" i="0" u="none" strike="noStrike" noProof="0" dirty="0">
                          <a:solidFill>
                            <a:srgbClr val="1A1E1C"/>
                          </a:solidFill>
                          <a:highlight>
                            <a:srgbClr val="F4F9F6"/>
                          </a:highlight>
                          <a:latin typeface="Source Code Pro"/>
                        </a:rPr>
                        <a:t>, </a:t>
                      </a:r>
                      <a:r>
                        <a:rPr lang="en-US" sz="1600" b="0" i="0" u="none" strike="noStrike" noProof="0" dirty="0" err="1">
                          <a:solidFill>
                            <a:srgbClr val="1A1E1C"/>
                          </a:solidFill>
                          <a:highlight>
                            <a:srgbClr val="F4F9F6"/>
                          </a:highlight>
                          <a:latin typeface="Source Code Pro"/>
                        </a:rPr>
                        <a:t>o_proj</a:t>
                      </a:r>
                      <a:r>
                        <a:rPr lang="en-US" sz="1600" b="0" i="0" u="none" strike="noStrike" noProof="0" dirty="0">
                          <a:solidFill>
                            <a:srgbClr val="1A1E1C"/>
                          </a:solidFill>
                          <a:highlight>
                            <a:srgbClr val="F4F9F6"/>
                          </a:highlight>
                          <a:latin typeface="Source Code Pro"/>
                        </a:rPr>
                        <a:t>, </a:t>
                      </a:r>
                      <a:r>
                        <a:rPr lang="en-US" sz="1600" b="0" i="0" u="none" strike="noStrike" noProof="0" dirty="0" err="1">
                          <a:solidFill>
                            <a:srgbClr val="1A1E1C"/>
                          </a:solidFill>
                          <a:highlight>
                            <a:srgbClr val="F4F9F6"/>
                          </a:highlight>
                          <a:latin typeface="Source Code Pro"/>
                        </a:rPr>
                        <a:t>gate_proj</a:t>
                      </a:r>
                      <a:r>
                        <a:rPr lang="en-US" sz="1600" b="0" i="0" u="none" strike="noStrike" noProof="0" dirty="0">
                          <a:solidFill>
                            <a:srgbClr val="1A1E1C"/>
                          </a:solidFill>
                          <a:highlight>
                            <a:srgbClr val="F4F9F6"/>
                          </a:highlight>
                          <a:latin typeface="Source Code Pro"/>
                        </a:rPr>
                        <a:t>, </a:t>
                      </a:r>
                      <a:r>
                        <a:rPr lang="en-US" sz="1600" b="0" i="0" u="none" strike="noStrike" noProof="0" dirty="0" err="1">
                          <a:solidFill>
                            <a:srgbClr val="1A1E1C"/>
                          </a:solidFill>
                          <a:highlight>
                            <a:srgbClr val="F4F9F6"/>
                          </a:highlight>
                          <a:latin typeface="Source Code Pro"/>
                        </a:rPr>
                        <a:t>up_proj</a:t>
                      </a:r>
                      <a:r>
                        <a:rPr lang="en-US" sz="1600" b="0" i="0" u="none" strike="noStrike" noProof="0" dirty="0">
                          <a:solidFill>
                            <a:srgbClr val="1A1E1C"/>
                          </a:solidFill>
                          <a:highlight>
                            <a:srgbClr val="F4F9F6"/>
                          </a:highlight>
                          <a:latin typeface="Source Code Pro"/>
                        </a:rPr>
                        <a:t>, </a:t>
                      </a:r>
                      <a:r>
                        <a:rPr lang="en-US" sz="1600" b="0" i="0" u="none" strike="noStrike" noProof="0" dirty="0" err="1">
                          <a:solidFill>
                            <a:srgbClr val="1A1E1C"/>
                          </a:solidFill>
                          <a:highlight>
                            <a:srgbClr val="F4F9F6"/>
                          </a:highlight>
                          <a:latin typeface="Source Code Pro"/>
                        </a:rPr>
                        <a:t>down_proj</a:t>
                      </a:r>
                      <a:r>
                        <a:rPr lang="en-US" sz="1600" b="0" i="0" u="none" strike="noStrike" noProof="0" dirty="0">
                          <a:solidFill>
                            <a:srgbClr val="1A1E1C"/>
                          </a:solidFill>
                          <a:highlight>
                            <a:srgbClr val="EDF4F0"/>
                          </a:highlight>
                          <a:latin typeface="Franklin Gothic Book"/>
                        </a:rPr>
                        <a:t>.</a:t>
                      </a:r>
                    </a:p>
                  </a:txBody>
                  <a:tcPr/>
                </a:tc>
                <a:extLst>
                  <a:ext uri="{0D108BD9-81ED-4DB2-BD59-A6C34878D82A}">
                    <a16:rowId xmlns:a16="http://schemas.microsoft.com/office/drawing/2014/main" val="4237616658"/>
                  </a:ext>
                </a:extLst>
              </a:tr>
              <a:tr h="637145">
                <a:tc>
                  <a:txBody>
                    <a:bodyPr/>
                    <a:lstStyle/>
                    <a:p>
                      <a:r>
                        <a:rPr lang="en-US" sz="1600" dirty="0"/>
                        <a:t>Dropout </a:t>
                      </a:r>
                    </a:p>
                  </a:txBody>
                  <a:tcPr/>
                </a:tc>
                <a:tc>
                  <a:txBody>
                    <a:bodyPr/>
                    <a:lstStyle/>
                    <a:p>
                      <a:pPr lvl="0" algn="l">
                        <a:lnSpc>
                          <a:spcPct val="100000"/>
                        </a:lnSpc>
                        <a:spcBef>
                          <a:spcPts val="0"/>
                        </a:spcBef>
                        <a:spcAft>
                          <a:spcPts val="0"/>
                        </a:spcAft>
                        <a:buNone/>
                      </a:pPr>
                      <a:r>
                        <a:rPr lang="en-US" sz="1600" dirty="0"/>
                        <a:t>Regularization that randomly drops entries of each </a:t>
                      </a:r>
                      <a:r>
                        <a:rPr lang="en-US" sz="1600" dirty="0" err="1"/>
                        <a:t>LoRA</a:t>
                      </a:r>
                      <a:r>
                        <a:rPr lang="en-US" sz="1600" dirty="0"/>
                        <a:t> activation tensor during training to reduce overfitting</a:t>
                      </a:r>
                      <a:r>
                        <a:rPr lang="en-US" sz="1600" b="1" dirty="0"/>
                        <a:t> (not as useful because base model dominates so diminished risk of overfitting).</a:t>
                      </a:r>
                    </a:p>
                  </a:txBody>
                  <a:tcPr/>
                </a:tc>
                <a:tc>
                  <a:txBody>
                    <a:bodyPr/>
                    <a:lstStyle/>
                    <a:p>
                      <a:pPr lvl="0">
                        <a:buNone/>
                      </a:pPr>
                      <a:r>
                        <a:rPr lang="en-US" sz="1600" b="0" i="0" u="none" strike="noStrike" noProof="0" dirty="0">
                          <a:latin typeface="Franklin Gothic Book"/>
                        </a:rPr>
                        <a:t>0.0 (default) – 0.1</a:t>
                      </a:r>
                    </a:p>
                  </a:txBody>
                  <a:tcPr/>
                </a:tc>
                <a:extLst>
                  <a:ext uri="{0D108BD9-81ED-4DB2-BD59-A6C34878D82A}">
                    <a16:rowId xmlns:a16="http://schemas.microsoft.com/office/drawing/2014/main" val="3369101546"/>
                  </a:ext>
                </a:extLst>
              </a:tr>
              <a:tr h="657225">
                <a:tc>
                  <a:txBody>
                    <a:bodyPr/>
                    <a:lstStyle/>
                    <a:p>
                      <a:pPr lvl="0">
                        <a:buNone/>
                      </a:pPr>
                      <a:r>
                        <a:rPr lang="en-US" sz="1600" dirty="0"/>
                        <a:t>Weight Decay </a:t>
                      </a:r>
                    </a:p>
                  </a:txBody>
                  <a:tcPr/>
                </a:tc>
                <a:tc>
                  <a:txBody>
                    <a:bodyPr/>
                    <a:lstStyle/>
                    <a:p>
                      <a:pPr lvl="0">
                        <a:buNone/>
                      </a:pPr>
                      <a:r>
                        <a:rPr lang="en-US" sz="1600" dirty="0"/>
                        <a:t>Regularization term that penalizes large weights to prevent overfitting</a:t>
                      </a:r>
                    </a:p>
                  </a:txBody>
                  <a:tcPr/>
                </a:tc>
                <a:tc>
                  <a:txBody>
                    <a:bodyPr/>
                    <a:lstStyle/>
                    <a:p>
                      <a:pPr lvl="0">
                        <a:buNone/>
                      </a:pPr>
                      <a:r>
                        <a:rPr lang="en-US" sz="1600" dirty="0"/>
                        <a:t>0.01 (recommended) - 0.1 </a:t>
                      </a:r>
                    </a:p>
                  </a:txBody>
                  <a:tcPr/>
                </a:tc>
                <a:extLst>
                  <a:ext uri="{0D108BD9-81ED-4DB2-BD59-A6C34878D82A}">
                    <a16:rowId xmlns:a16="http://schemas.microsoft.com/office/drawing/2014/main" val="195420928"/>
                  </a:ext>
                </a:extLst>
              </a:tr>
            </a:tbl>
          </a:graphicData>
        </a:graphic>
      </p:graphicFrame>
      <p:pic>
        <p:nvPicPr>
          <p:cNvPr id="21" name="Picture 20" descr="A black text with black letters&#10;&#10;AI-generated content may be incorrect.">
            <a:extLst>
              <a:ext uri="{FF2B5EF4-FFF2-40B4-BE49-F238E27FC236}">
                <a16:creationId xmlns:a16="http://schemas.microsoft.com/office/drawing/2014/main" id="{55C19650-065C-3941-0FB9-78D63C6FE1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13461" r="450" b="1923"/>
          <a:stretch>
            <a:fillRect/>
          </a:stretch>
        </p:blipFill>
        <p:spPr>
          <a:xfrm>
            <a:off x="4926075" y="2705534"/>
            <a:ext cx="2585695" cy="511601"/>
          </a:xfrm>
          <a:prstGeom prst="rect">
            <a:avLst/>
          </a:prstGeom>
        </p:spPr>
      </p:pic>
    </p:spTree>
    <p:extLst>
      <p:ext uri="{BB962C8B-B14F-4D97-AF65-F5344CB8AC3E}">
        <p14:creationId xmlns:p14="http://schemas.microsoft.com/office/powerpoint/2010/main" val="88363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E192C-D0AA-43C8-F57A-E4FD99373C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7058D9-22D7-F261-F776-3F3D2FC99414}"/>
              </a:ext>
            </a:extLst>
          </p:cNvPr>
          <p:cNvSpPr>
            <a:spLocks noGrp="1"/>
          </p:cNvSpPr>
          <p:nvPr>
            <p:ph type="body" sz="quarter" idx="11"/>
          </p:nvPr>
        </p:nvSpPr>
        <p:spPr>
          <a:xfrm>
            <a:off x="457200" y="738391"/>
            <a:ext cx="11277600" cy="365760"/>
          </a:xfrm>
        </p:spPr>
        <p:txBody>
          <a:bodyPr vert="horz" lIns="91440" tIns="45720" rIns="91440" bIns="45720" rtlCol="0" anchor="t">
            <a:noAutofit/>
          </a:bodyPr>
          <a:lstStyle/>
          <a:p>
            <a:r>
              <a:rPr lang="en-US" dirty="0">
                <a:solidFill>
                  <a:schemeClr val="accent3"/>
                </a:solidFill>
                <a:latin typeface="Franklin Gothic Medium Cond"/>
              </a:rPr>
              <a:t>Hyperparameters: Projection Layer Definitions</a:t>
            </a:r>
            <a:endParaRPr lang="en-US" dirty="0">
              <a:solidFill>
                <a:schemeClr val="accent3"/>
              </a:solidFill>
            </a:endParaRPr>
          </a:p>
        </p:txBody>
      </p:sp>
      <p:sp>
        <p:nvSpPr>
          <p:cNvPr id="4" name="Title 3">
            <a:extLst>
              <a:ext uri="{FF2B5EF4-FFF2-40B4-BE49-F238E27FC236}">
                <a16:creationId xmlns:a16="http://schemas.microsoft.com/office/drawing/2014/main" id="{17D2ACA3-2CB8-C5B8-3ADF-BEA83DD024A7}"/>
              </a:ext>
            </a:extLst>
          </p:cNvPr>
          <p:cNvSpPr>
            <a:spLocks noGrp="1"/>
          </p:cNvSpPr>
          <p:nvPr>
            <p:ph type="title"/>
          </p:nvPr>
        </p:nvSpPr>
        <p:spPr>
          <a:xfrm>
            <a:off x="454976" y="144523"/>
            <a:ext cx="11266714" cy="589032"/>
          </a:xfrm>
        </p:spPr>
        <p:txBody>
          <a:bodyPr>
            <a:normAutofit fontScale="90000"/>
          </a:bodyPr>
          <a:lstStyle/>
          <a:p>
            <a:r>
              <a:rPr lang="en-US">
                <a:latin typeface="Franklin Gothic Medium Cond"/>
              </a:rPr>
              <a:t>Low-Rank Adaptation (LoRA)  </a:t>
            </a:r>
            <a:endParaRPr lang="en-US"/>
          </a:p>
        </p:txBody>
      </p:sp>
      <p:sp>
        <p:nvSpPr>
          <p:cNvPr id="5" name="Slide Number Placeholder 4">
            <a:extLst>
              <a:ext uri="{FF2B5EF4-FFF2-40B4-BE49-F238E27FC236}">
                <a16:creationId xmlns:a16="http://schemas.microsoft.com/office/drawing/2014/main" id="{5192999E-663F-604A-30BD-AAC5ED3DE13E}"/>
              </a:ext>
            </a:extLst>
          </p:cNvPr>
          <p:cNvSpPr>
            <a:spLocks noGrp="1"/>
          </p:cNvSpPr>
          <p:nvPr>
            <p:ph type="sldNum" sz="quarter" idx="19"/>
          </p:nvPr>
        </p:nvSpPr>
        <p:spPr/>
        <p:txBody>
          <a:bodyPr/>
          <a:lstStyle/>
          <a:p>
            <a:fld id="{6D22F896-40B5-4ADD-8801-0D06FADFA095}" type="slidenum">
              <a:rPr lang="en-US" smtClean="0"/>
              <a:pPr/>
              <a:t>15</a:t>
            </a:fld>
            <a:endParaRPr lang="en-US"/>
          </a:p>
        </p:txBody>
      </p:sp>
      <p:sp>
        <p:nvSpPr>
          <p:cNvPr id="7" name="TextBox 6">
            <a:extLst>
              <a:ext uri="{FF2B5EF4-FFF2-40B4-BE49-F238E27FC236}">
                <a16:creationId xmlns:a16="http://schemas.microsoft.com/office/drawing/2014/main" id="{4076DDB2-5801-D587-8865-6FC325EAD81B}"/>
              </a:ext>
            </a:extLst>
          </p:cNvPr>
          <p:cNvSpPr txBox="1"/>
          <p:nvPr/>
        </p:nvSpPr>
        <p:spPr>
          <a:xfrm>
            <a:off x="10857248" y="8640703"/>
            <a:ext cx="46558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https://huggingface.co/blog/samuellimabraz/peft-methods</a:t>
            </a:r>
          </a:p>
          <a:p>
            <a:pPr algn="ctr"/>
            <a:endParaRPr lang="en-US"/>
          </a:p>
        </p:txBody>
      </p:sp>
      <p:sp>
        <p:nvSpPr>
          <p:cNvPr id="9" name="TextBox 8">
            <a:extLst>
              <a:ext uri="{FF2B5EF4-FFF2-40B4-BE49-F238E27FC236}">
                <a16:creationId xmlns:a16="http://schemas.microsoft.com/office/drawing/2014/main" id="{413120A0-BE11-29E3-34BA-442FE80045EB}"/>
              </a:ext>
            </a:extLst>
          </p:cNvPr>
          <p:cNvSpPr txBox="1"/>
          <p:nvPr/>
        </p:nvSpPr>
        <p:spPr>
          <a:xfrm>
            <a:off x="617608" y="5876727"/>
            <a:ext cx="8750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0" i="0" u="none" strike="noStrike" baseline="0" dirty="0">
                <a:solidFill>
                  <a:srgbClr val="000000"/>
                </a:solidFill>
                <a:ea typeface="+mn-lt"/>
                <a:cs typeface="+mn-lt"/>
              </a:rPr>
              <a:t>https://</a:t>
            </a:r>
            <a:r>
              <a:rPr lang="en-US" sz="1400" dirty="0">
                <a:solidFill>
                  <a:srgbClr val="000000"/>
                </a:solidFill>
                <a:ea typeface="+mn-lt"/>
                <a:cs typeface="+mn-lt"/>
              </a:rPr>
              <a:t>unsloth</a:t>
            </a:r>
            <a:r>
              <a:rPr lang="en-US" sz="1400" b="0" i="0" u="none" strike="noStrike" baseline="0" dirty="0">
                <a:solidFill>
                  <a:srgbClr val="000000"/>
                </a:solidFill>
                <a:ea typeface="+mn-lt"/>
                <a:cs typeface="+mn-lt"/>
              </a:rPr>
              <a:t>.</a:t>
            </a:r>
            <a:r>
              <a:rPr lang="en-US" sz="1400" dirty="0">
                <a:solidFill>
                  <a:srgbClr val="000000"/>
                </a:solidFill>
                <a:ea typeface="+mn-lt"/>
                <a:cs typeface="+mn-lt"/>
              </a:rPr>
              <a:t>ai/docs</a:t>
            </a:r>
            <a:r>
              <a:rPr lang="en-US" sz="1400" b="0" i="0" u="none" strike="noStrike" baseline="0" dirty="0">
                <a:solidFill>
                  <a:srgbClr val="000000"/>
                </a:solidFill>
                <a:ea typeface="+mn-lt"/>
                <a:cs typeface="+mn-lt"/>
              </a:rPr>
              <a:t>/</a:t>
            </a:r>
            <a:r>
              <a:rPr lang="en-US" sz="1400" dirty="0">
                <a:solidFill>
                  <a:srgbClr val="000000"/>
                </a:solidFill>
                <a:ea typeface="+mn-lt"/>
                <a:cs typeface="+mn-lt"/>
              </a:rPr>
              <a:t>get-started</a:t>
            </a:r>
            <a:r>
              <a:rPr lang="en-US" sz="1400" b="0" i="0" u="none" strike="noStrike" baseline="0" dirty="0">
                <a:solidFill>
                  <a:srgbClr val="000000"/>
                </a:solidFill>
                <a:ea typeface="+mn-lt"/>
                <a:cs typeface="+mn-lt"/>
              </a:rPr>
              <a:t>/</a:t>
            </a:r>
            <a:r>
              <a:rPr lang="en-US" sz="1400" dirty="0">
                <a:solidFill>
                  <a:srgbClr val="000000"/>
                </a:solidFill>
                <a:ea typeface="+mn-lt"/>
                <a:cs typeface="+mn-lt"/>
              </a:rPr>
              <a:t>fine-tuning-llms-guide</a:t>
            </a:r>
            <a:r>
              <a:rPr lang="en-US" sz="1400" b="0" i="0" u="none" strike="noStrike" baseline="0" dirty="0">
                <a:solidFill>
                  <a:srgbClr val="000000"/>
                </a:solidFill>
                <a:ea typeface="+mn-lt"/>
                <a:cs typeface="+mn-lt"/>
              </a:rPr>
              <a:t>/</a:t>
            </a:r>
            <a:r>
              <a:rPr lang="en-US" sz="1400" dirty="0">
                <a:solidFill>
                  <a:srgbClr val="000000"/>
                </a:solidFill>
                <a:ea typeface="+mn-lt"/>
                <a:cs typeface="+mn-lt"/>
              </a:rPr>
              <a:t>lora-hyperparameters-guide</a:t>
            </a:r>
            <a:endParaRPr lang="en-US" dirty="0"/>
          </a:p>
        </p:txBody>
      </p:sp>
      <p:graphicFrame>
        <p:nvGraphicFramePr>
          <p:cNvPr id="18" name="Table 17">
            <a:extLst>
              <a:ext uri="{FF2B5EF4-FFF2-40B4-BE49-F238E27FC236}">
                <a16:creationId xmlns:a16="http://schemas.microsoft.com/office/drawing/2014/main" id="{E36B9A6E-4A18-1D60-1D61-1C514D533AE1}"/>
              </a:ext>
            </a:extLst>
          </p:cNvPr>
          <p:cNvGraphicFramePr>
            <a:graphicFrameLocks noGrp="1"/>
          </p:cNvGraphicFramePr>
          <p:nvPr>
            <p:extLst>
              <p:ext uri="{D42A27DB-BD31-4B8C-83A1-F6EECF244321}">
                <p14:modId xmlns:p14="http://schemas.microsoft.com/office/powerpoint/2010/main" val="3663650194"/>
              </p:ext>
            </p:extLst>
          </p:nvPr>
        </p:nvGraphicFramePr>
        <p:xfrm>
          <a:off x="614947" y="1270000"/>
          <a:ext cx="8943974" cy="4613595"/>
        </p:xfrm>
        <a:graphic>
          <a:graphicData uri="http://schemas.openxmlformats.org/drawingml/2006/table">
            <a:tbl>
              <a:tblPr firstRow="1" bandRow="1">
                <a:tableStyleId>{5C22544A-7EE6-4342-B048-85BDC9FD1C3A}</a:tableStyleId>
              </a:tblPr>
              <a:tblGrid>
                <a:gridCol w="2157412">
                  <a:extLst>
                    <a:ext uri="{9D8B030D-6E8A-4147-A177-3AD203B41FA5}">
                      <a16:colId xmlns:a16="http://schemas.microsoft.com/office/drawing/2014/main" val="4193794064"/>
                    </a:ext>
                  </a:extLst>
                </a:gridCol>
                <a:gridCol w="6786562">
                  <a:extLst>
                    <a:ext uri="{9D8B030D-6E8A-4147-A177-3AD203B41FA5}">
                      <a16:colId xmlns:a16="http://schemas.microsoft.com/office/drawing/2014/main" val="3371732610"/>
                    </a:ext>
                  </a:extLst>
                </a:gridCol>
              </a:tblGrid>
              <a:tr h="371475">
                <a:tc>
                  <a:txBody>
                    <a:bodyPr/>
                    <a:lstStyle/>
                    <a:p>
                      <a:r>
                        <a:rPr lang="en-US" dirty="0">
                          <a:solidFill>
                            <a:schemeClr val="tx1"/>
                          </a:solidFill>
                        </a:rPr>
                        <a:t>Projection Layer </a:t>
                      </a:r>
                    </a:p>
                  </a:txBody>
                  <a:tcPr/>
                </a:tc>
                <a:tc>
                  <a:txBody>
                    <a:bodyPr/>
                    <a:lstStyle/>
                    <a:p>
                      <a:r>
                        <a:rPr lang="en-US" dirty="0">
                          <a:solidFill>
                            <a:schemeClr val="tx1"/>
                          </a:solidFill>
                        </a:rPr>
                        <a:t>Role </a:t>
                      </a:r>
                    </a:p>
                  </a:txBody>
                  <a:tcPr/>
                </a:tc>
                <a:extLst>
                  <a:ext uri="{0D108BD9-81ED-4DB2-BD59-A6C34878D82A}">
                    <a16:rowId xmlns:a16="http://schemas.microsoft.com/office/drawing/2014/main" val="1503316088"/>
                  </a:ext>
                </a:extLst>
              </a:tr>
              <a:tr h="551841">
                <a:tc>
                  <a:txBody>
                    <a:bodyPr/>
                    <a:lstStyle/>
                    <a:p>
                      <a:pPr lvl="0">
                        <a:buNone/>
                      </a:pPr>
                      <a:r>
                        <a:rPr lang="en-US" sz="1800" b="0" i="0" u="none" strike="noStrike" noProof="0" dirty="0">
                          <a:latin typeface="Franklin Gothic Book"/>
                        </a:rPr>
                        <a:t>Query (</a:t>
                      </a:r>
                      <a:r>
                        <a:rPr lang="en-US" sz="1800" b="0" i="0" u="none" strike="noStrike" noProof="0" err="1">
                          <a:latin typeface="Consolas"/>
                        </a:rPr>
                        <a:t>q_proj</a:t>
                      </a:r>
                      <a:r>
                        <a:rPr lang="en-US" sz="1800" b="0" i="0" u="none" strike="noStrike" noProof="0" dirty="0">
                          <a:latin typeface="Franklin Gothic Book"/>
                        </a:rPr>
                        <a:t>)</a:t>
                      </a:r>
                    </a:p>
                  </a:txBody>
                  <a:tcPr/>
                </a:tc>
                <a:tc>
                  <a:txBody>
                    <a:bodyPr/>
                    <a:lstStyle/>
                    <a:p>
                      <a:pPr lvl="0" algn="l">
                        <a:lnSpc>
                          <a:spcPct val="100000"/>
                        </a:lnSpc>
                        <a:spcBef>
                          <a:spcPts val="0"/>
                        </a:spcBef>
                        <a:spcAft>
                          <a:spcPts val="0"/>
                        </a:spcAft>
                        <a:buNone/>
                      </a:pPr>
                      <a:r>
                        <a:rPr lang="en-US" sz="1800" b="0" i="0" u="none" strike="noStrike" noProof="0" dirty="0">
                          <a:latin typeface="Franklin Gothic Book"/>
                        </a:rPr>
                        <a:t>Encodes what a token is looking for in the context</a:t>
                      </a:r>
                      <a:endParaRPr lang="en-US" sz="1800" dirty="0"/>
                    </a:p>
                    <a:p>
                      <a:pPr marL="0" lvl="0" indent="0" algn="l">
                        <a:lnSpc>
                          <a:spcPct val="100000"/>
                        </a:lnSpc>
                        <a:spcBef>
                          <a:spcPts val="0"/>
                        </a:spcBef>
                        <a:spcAft>
                          <a:spcPts val="0"/>
                        </a:spcAft>
                        <a:buNone/>
                      </a:pPr>
                      <a:endParaRPr lang="en-US" sz="1800" dirty="0"/>
                    </a:p>
                  </a:txBody>
                  <a:tcPr/>
                </a:tc>
                <a:extLst>
                  <a:ext uri="{0D108BD9-81ED-4DB2-BD59-A6C34878D82A}">
                    <a16:rowId xmlns:a16="http://schemas.microsoft.com/office/drawing/2014/main" val="4151804691"/>
                  </a:ext>
                </a:extLst>
              </a:tr>
              <a:tr h="551841">
                <a:tc>
                  <a:txBody>
                    <a:bodyPr/>
                    <a:lstStyle/>
                    <a:p>
                      <a:pPr lvl="0">
                        <a:buNone/>
                      </a:pPr>
                      <a:r>
                        <a:rPr lang="en-US" sz="1800" b="0" i="0" u="none" strike="noStrike" noProof="0" dirty="0">
                          <a:latin typeface="Franklin Gothic Book"/>
                        </a:rPr>
                        <a:t>Key (</a:t>
                      </a:r>
                      <a:r>
                        <a:rPr lang="en-US" sz="1800" b="0" i="0" u="none" strike="noStrike" noProof="0" err="1">
                          <a:latin typeface="Consolas"/>
                        </a:rPr>
                        <a:t>k_proj</a:t>
                      </a:r>
                      <a:r>
                        <a:rPr lang="en-US" sz="1800" b="0" i="0" u="none" strike="noStrike" noProof="0" dirty="0">
                          <a:latin typeface="Franklin Gothic Book"/>
                        </a:rPr>
                        <a:t>)</a:t>
                      </a:r>
                      <a:endParaRPr lang="en-US" sz="1800" dirty="0"/>
                    </a:p>
                  </a:txBody>
                  <a:tcPr/>
                </a:tc>
                <a:tc>
                  <a:txBody>
                    <a:bodyPr/>
                    <a:lstStyle/>
                    <a:p>
                      <a:pPr lvl="0" algn="l">
                        <a:lnSpc>
                          <a:spcPct val="100000"/>
                        </a:lnSpc>
                        <a:spcBef>
                          <a:spcPts val="0"/>
                        </a:spcBef>
                        <a:spcAft>
                          <a:spcPts val="0"/>
                        </a:spcAft>
                        <a:buNone/>
                      </a:pPr>
                      <a:r>
                        <a:rPr lang="en-US" sz="1800" dirty="0"/>
                        <a:t>.Encodes what information a token offers to be matched</a:t>
                      </a:r>
                    </a:p>
                    <a:p>
                      <a:pPr lvl="0" algn="l">
                        <a:lnSpc>
                          <a:spcPct val="100000"/>
                        </a:lnSpc>
                        <a:spcBef>
                          <a:spcPts val="0"/>
                        </a:spcBef>
                        <a:spcAft>
                          <a:spcPts val="0"/>
                        </a:spcAft>
                        <a:buNone/>
                      </a:pPr>
                      <a:endParaRPr lang="en-US" sz="1800" dirty="0"/>
                    </a:p>
                  </a:txBody>
                  <a:tcPr/>
                </a:tc>
                <a:extLst>
                  <a:ext uri="{0D108BD9-81ED-4DB2-BD59-A6C34878D82A}">
                    <a16:rowId xmlns:a16="http://schemas.microsoft.com/office/drawing/2014/main" val="69333105"/>
                  </a:ext>
                </a:extLst>
              </a:tr>
              <a:tr h="486146">
                <a:tc>
                  <a:txBody>
                    <a:bodyPr/>
                    <a:lstStyle/>
                    <a:p>
                      <a:pPr lvl="0">
                        <a:buNone/>
                      </a:pPr>
                      <a:r>
                        <a:rPr lang="en-US" sz="1800" b="0" i="0" u="none" strike="noStrike" noProof="0" dirty="0">
                          <a:latin typeface="Franklin Gothic Book"/>
                        </a:rPr>
                        <a:t>Value (</a:t>
                      </a:r>
                      <a:r>
                        <a:rPr lang="en-US" sz="1800" b="0" i="0" u="none" strike="noStrike" noProof="0" err="1">
                          <a:latin typeface="Consolas"/>
                        </a:rPr>
                        <a:t>v_proj</a:t>
                      </a:r>
                      <a:r>
                        <a:rPr lang="en-US" sz="1800" b="0" i="0" u="none" strike="noStrike" noProof="0" dirty="0">
                          <a:latin typeface="Franklin Gothic Book"/>
                        </a:rPr>
                        <a:t>)</a:t>
                      </a:r>
                      <a:endParaRPr lang="en-US" sz="1800" dirty="0"/>
                    </a:p>
                  </a:txBody>
                  <a:tcPr/>
                </a:tc>
                <a:tc>
                  <a:txBody>
                    <a:bodyPr/>
                    <a:lstStyle/>
                    <a:p>
                      <a:pPr marL="0" lvl="0" indent="0" algn="l">
                        <a:lnSpc>
                          <a:spcPct val="100000"/>
                        </a:lnSpc>
                        <a:spcBef>
                          <a:spcPts val="0"/>
                        </a:spcBef>
                        <a:spcAft>
                          <a:spcPts val="0"/>
                        </a:spcAft>
                        <a:buNone/>
                      </a:pPr>
                      <a:r>
                        <a:rPr lang="en-US" sz="1800" b="0" i="0" u="none" strike="noStrike" noProof="0" dirty="0">
                          <a:latin typeface="Franklin Gothic Book"/>
                        </a:rPr>
                        <a:t>Carries the actual information that is aggregated by attention</a:t>
                      </a:r>
                      <a:endParaRPr lang="en-US" sz="1800" dirty="0"/>
                    </a:p>
                  </a:txBody>
                  <a:tcPr/>
                </a:tc>
                <a:extLst>
                  <a:ext uri="{0D108BD9-81ED-4DB2-BD59-A6C34878D82A}">
                    <a16:rowId xmlns:a16="http://schemas.microsoft.com/office/drawing/2014/main" val="4237616658"/>
                  </a:ext>
                </a:extLst>
              </a:tr>
              <a:tr h="591258">
                <a:tc>
                  <a:txBody>
                    <a:bodyPr/>
                    <a:lstStyle/>
                    <a:p>
                      <a:pPr lvl="0">
                        <a:buNone/>
                      </a:pPr>
                      <a:r>
                        <a:rPr lang="en-US" sz="1800" b="0" i="0" u="none" strike="noStrike" noProof="0" dirty="0">
                          <a:latin typeface="Franklin Gothic Book"/>
                        </a:rPr>
                        <a:t>Output (</a:t>
                      </a:r>
                      <a:r>
                        <a:rPr lang="en-US" sz="1800" b="0" i="0" u="none" strike="noStrike" noProof="0" err="1">
                          <a:latin typeface="Consolas"/>
                        </a:rPr>
                        <a:t>o_proj</a:t>
                      </a:r>
                      <a:r>
                        <a:rPr lang="en-US" sz="1800" b="0" i="0" u="none" strike="noStrike" noProof="0" dirty="0">
                          <a:latin typeface="Franklin Gothic Book"/>
                        </a:rPr>
                        <a:t>)</a:t>
                      </a:r>
                      <a:endParaRPr lang="en-US" sz="1800" dirty="0"/>
                    </a:p>
                  </a:txBody>
                  <a:tcPr/>
                </a:tc>
                <a:tc>
                  <a:txBody>
                    <a:bodyPr/>
                    <a:lstStyle/>
                    <a:p>
                      <a:pPr lvl="0" algn="l">
                        <a:lnSpc>
                          <a:spcPct val="100000"/>
                        </a:lnSpc>
                        <a:spcBef>
                          <a:spcPts val="0"/>
                        </a:spcBef>
                        <a:spcAft>
                          <a:spcPts val="0"/>
                        </a:spcAft>
                        <a:buNone/>
                      </a:pPr>
                      <a:r>
                        <a:rPr lang="en-US" sz="1800" b="0" i="0" u="none" strike="noStrike" noProof="0" dirty="0">
                          <a:latin typeface="Franklin Gothic Book"/>
                        </a:rPr>
                        <a:t>Combines attended values into the layer output</a:t>
                      </a:r>
                      <a:endParaRPr lang="en-US" sz="1800" dirty="0"/>
                    </a:p>
                  </a:txBody>
                  <a:tcPr/>
                </a:tc>
                <a:extLst>
                  <a:ext uri="{0D108BD9-81ED-4DB2-BD59-A6C34878D82A}">
                    <a16:rowId xmlns:a16="http://schemas.microsoft.com/office/drawing/2014/main" val="3369101546"/>
                  </a:ext>
                </a:extLst>
              </a:tr>
              <a:tr h="604396">
                <a:tc>
                  <a:txBody>
                    <a:bodyPr/>
                    <a:lstStyle/>
                    <a:p>
                      <a:pPr lvl="0">
                        <a:buNone/>
                      </a:pPr>
                      <a:r>
                        <a:rPr lang="en-US" sz="1800" b="0" i="0" u="none" strike="noStrike" noProof="0" dirty="0">
                          <a:latin typeface="Franklin Gothic Book"/>
                        </a:rPr>
                        <a:t>Gate (</a:t>
                      </a:r>
                      <a:r>
                        <a:rPr lang="en-US" sz="1800" b="0" i="0" u="none" strike="noStrike" noProof="0" err="1">
                          <a:latin typeface="Consolas"/>
                        </a:rPr>
                        <a:t>gate_proj</a:t>
                      </a:r>
                      <a:r>
                        <a:rPr lang="en-US" sz="1800" b="0" i="0" u="none" strike="noStrike" noProof="0" dirty="0">
                          <a:latin typeface="Franklin Gothic Book"/>
                        </a:rPr>
                        <a:t>)</a:t>
                      </a:r>
                      <a:endParaRPr lang="en-US" sz="1800" dirty="0"/>
                    </a:p>
                  </a:txBody>
                  <a:tcPr/>
                </a:tc>
                <a:tc>
                  <a:txBody>
                    <a:bodyPr/>
                    <a:lstStyle/>
                    <a:p>
                      <a:pPr lvl="0">
                        <a:buNone/>
                      </a:pPr>
                      <a:r>
                        <a:rPr lang="en-US" sz="1800" b="0" i="0" u="none" strike="noStrike" noProof="0" dirty="0"/>
                        <a:t>Controls information flow within the Multi-Layer Perceptron (MLP) </a:t>
                      </a:r>
                      <a:endParaRPr lang="en-US" sz="1800" dirty="0"/>
                    </a:p>
                  </a:txBody>
                  <a:tcPr/>
                </a:tc>
                <a:extLst>
                  <a:ext uri="{0D108BD9-81ED-4DB2-BD59-A6C34878D82A}">
                    <a16:rowId xmlns:a16="http://schemas.microsoft.com/office/drawing/2014/main" val="195420928"/>
                  </a:ext>
                </a:extLst>
              </a:tr>
              <a:tr h="604396">
                <a:tc>
                  <a:txBody>
                    <a:bodyPr/>
                    <a:lstStyle/>
                    <a:p>
                      <a:pPr lvl="0">
                        <a:buNone/>
                      </a:pPr>
                      <a:r>
                        <a:rPr lang="en-US" sz="1800" b="0" i="0" u="none" strike="noStrike" noProof="0" dirty="0"/>
                        <a:t>Up (</a:t>
                      </a:r>
                      <a:r>
                        <a:rPr lang="en-US" sz="1800" b="0" i="0" u="none" strike="noStrike" noProof="0" err="1">
                          <a:latin typeface="Consolas"/>
                        </a:rPr>
                        <a:t>up_proj</a:t>
                      </a:r>
                      <a:r>
                        <a:rPr lang="en-US" sz="1800" b="0" i="0" u="none" strike="noStrike" noProof="0" dirty="0"/>
                        <a:t>)</a:t>
                      </a:r>
                      <a:endParaRPr lang="en-US" sz="1800" dirty="0"/>
                    </a:p>
                  </a:txBody>
                  <a:tcPr/>
                </a:tc>
                <a:tc>
                  <a:txBody>
                    <a:bodyPr/>
                    <a:lstStyle/>
                    <a:p>
                      <a:pPr lvl="0" algn="l">
                        <a:lnSpc>
                          <a:spcPct val="100000"/>
                        </a:lnSpc>
                        <a:spcBef>
                          <a:spcPts val="0"/>
                        </a:spcBef>
                        <a:spcAft>
                          <a:spcPts val="0"/>
                        </a:spcAft>
                        <a:buNone/>
                      </a:pPr>
                      <a:r>
                        <a:rPr lang="en-US" sz="1800" dirty="0"/>
                        <a:t>Expands representations to increase expressive capacity</a:t>
                      </a:r>
                    </a:p>
                    <a:p>
                      <a:pPr lvl="0">
                        <a:buNone/>
                      </a:pPr>
                      <a:endParaRPr lang="en-US" sz="1800" dirty="0"/>
                    </a:p>
                  </a:txBody>
                  <a:tcPr/>
                </a:tc>
                <a:extLst>
                  <a:ext uri="{0D108BD9-81ED-4DB2-BD59-A6C34878D82A}">
                    <a16:rowId xmlns:a16="http://schemas.microsoft.com/office/drawing/2014/main" val="2552244075"/>
                  </a:ext>
                </a:extLst>
              </a:tr>
              <a:tr h="604396">
                <a:tc>
                  <a:txBody>
                    <a:bodyPr/>
                    <a:lstStyle/>
                    <a:p>
                      <a:pPr lvl="0">
                        <a:buNone/>
                      </a:pPr>
                      <a:r>
                        <a:rPr lang="en-US" sz="1800" b="0" i="0" u="none" strike="noStrike" noProof="0" dirty="0"/>
                        <a:t>Down (</a:t>
                      </a:r>
                      <a:r>
                        <a:rPr lang="en-US" sz="1800" b="0" i="0" u="none" strike="noStrike" noProof="0" err="1">
                          <a:latin typeface="Consolas"/>
                        </a:rPr>
                        <a:t>down_proj</a:t>
                      </a:r>
                      <a:r>
                        <a:rPr lang="en-US" sz="1800" b="0" i="0" u="none" strike="noStrike" noProof="0" dirty="0"/>
                        <a:t>)</a:t>
                      </a:r>
                      <a:endParaRPr lang="en-US" sz="1800" dirty="0"/>
                    </a:p>
                  </a:txBody>
                  <a:tcPr/>
                </a:tc>
                <a:tc>
                  <a:txBody>
                    <a:bodyPr/>
                    <a:lstStyle/>
                    <a:p>
                      <a:pPr lvl="0" algn="l">
                        <a:lnSpc>
                          <a:spcPct val="100000"/>
                        </a:lnSpc>
                        <a:spcBef>
                          <a:spcPts val="0"/>
                        </a:spcBef>
                        <a:spcAft>
                          <a:spcPts val="0"/>
                        </a:spcAft>
                        <a:buNone/>
                      </a:pPr>
                      <a:r>
                        <a:rPr lang="en-US" sz="1800" dirty="0"/>
                        <a:t>Compresses representations back to model dimension</a:t>
                      </a:r>
                    </a:p>
                    <a:p>
                      <a:pPr lvl="0">
                        <a:buNone/>
                      </a:pPr>
                      <a:endParaRPr lang="en-US" sz="1800" dirty="0"/>
                    </a:p>
                  </a:txBody>
                  <a:tcPr/>
                </a:tc>
                <a:extLst>
                  <a:ext uri="{0D108BD9-81ED-4DB2-BD59-A6C34878D82A}">
                    <a16:rowId xmlns:a16="http://schemas.microsoft.com/office/drawing/2014/main" val="346743986"/>
                  </a:ext>
                </a:extLst>
              </a:tr>
            </a:tbl>
          </a:graphicData>
        </a:graphic>
      </p:graphicFrame>
    </p:spTree>
    <p:extLst>
      <p:ext uri="{BB962C8B-B14F-4D97-AF65-F5344CB8AC3E}">
        <p14:creationId xmlns:p14="http://schemas.microsoft.com/office/powerpoint/2010/main" val="195040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80B57-048E-27A8-5407-F581C2A2B2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82F76A2-82DE-9E83-B135-B54F0D9B7ED5}"/>
              </a:ext>
            </a:extLst>
          </p:cNvPr>
          <p:cNvSpPr>
            <a:spLocks noGrp="1"/>
          </p:cNvSpPr>
          <p:nvPr>
            <p:ph type="body" sz="quarter" idx="11"/>
          </p:nvPr>
        </p:nvSpPr>
        <p:spPr>
          <a:xfrm>
            <a:off x="564147" y="954291"/>
            <a:ext cx="11277600" cy="365760"/>
          </a:xfrm>
        </p:spPr>
        <p:txBody>
          <a:bodyPr vert="horz" lIns="91440" tIns="45720" rIns="91440" bIns="45720" rtlCol="0" anchor="t">
            <a:noAutofit/>
          </a:bodyPr>
          <a:lstStyle/>
          <a:p>
            <a:r>
              <a:rPr lang="en-US" dirty="0">
                <a:solidFill>
                  <a:schemeClr val="accent3"/>
                </a:solidFill>
                <a:latin typeface="Franklin Gothic Medium Cond"/>
              </a:rPr>
              <a:t>How the model is trained</a:t>
            </a:r>
            <a:r>
              <a:rPr lang="en-US" b="1" dirty="0">
                <a:solidFill>
                  <a:schemeClr val="accent3"/>
                </a:solidFill>
                <a:latin typeface="Franklin Gothic Medium Cond"/>
              </a:rPr>
              <a:t> </a:t>
            </a:r>
            <a:endParaRPr lang="en-US" b="1" dirty="0">
              <a:solidFill>
                <a:schemeClr val="accent3"/>
              </a:solidFill>
            </a:endParaRPr>
          </a:p>
        </p:txBody>
      </p:sp>
      <p:sp>
        <p:nvSpPr>
          <p:cNvPr id="3" name="Text Placeholder 2">
            <a:extLst>
              <a:ext uri="{FF2B5EF4-FFF2-40B4-BE49-F238E27FC236}">
                <a16:creationId xmlns:a16="http://schemas.microsoft.com/office/drawing/2014/main" id="{695F6246-6474-F609-9393-02C3955A1BFB}"/>
              </a:ext>
            </a:extLst>
          </p:cNvPr>
          <p:cNvSpPr>
            <a:spLocks noGrp="1"/>
          </p:cNvSpPr>
          <p:nvPr>
            <p:ph type="body" sz="quarter" idx="10"/>
          </p:nvPr>
        </p:nvSpPr>
        <p:spPr>
          <a:xfrm>
            <a:off x="565215" y="1448824"/>
            <a:ext cx="9434647" cy="3952374"/>
          </a:xfrm>
        </p:spPr>
        <p:txBody>
          <a:bodyPr vert="horz" lIns="91440" tIns="45720" rIns="91440" bIns="45720" numCol="1" rtlCol="0" anchor="t">
            <a:noAutofit/>
          </a:bodyPr>
          <a:lstStyle/>
          <a:p>
            <a:r>
              <a:rPr lang="en-US" sz="2200" b="1" dirty="0">
                <a:latin typeface="Franklin Gothic Book"/>
              </a:rPr>
              <a:t>Adapters </a:t>
            </a:r>
            <a:endParaRPr lang="en-US" sz="2200" b="1" dirty="0"/>
          </a:p>
          <a:p>
            <a:r>
              <a:rPr lang="en-US" dirty="0">
                <a:latin typeface="Franklin Gothic Book"/>
              </a:rPr>
              <a:t>Insert small trainable fully connected (bottleneck) networks after specific transformer sublayers, while keeping the original model weights frozen.</a:t>
            </a:r>
            <a:endParaRPr lang="en-US"/>
          </a:p>
          <a:p>
            <a:endParaRPr lang="en-US" dirty="0"/>
          </a:p>
          <a:p>
            <a:r>
              <a:rPr lang="en-US" sz="2200" b="1" err="1">
                <a:latin typeface="Franklin Gothic Book"/>
              </a:rPr>
              <a:t>DoRA</a:t>
            </a:r>
            <a:r>
              <a:rPr lang="en-US" sz="2200" b="1" dirty="0">
                <a:latin typeface="Franklin Gothic Book"/>
              </a:rPr>
              <a:t> (Weight-Decomposed </a:t>
            </a:r>
            <a:r>
              <a:rPr lang="en-US" sz="2200" b="1" err="1">
                <a:latin typeface="Franklin Gothic Book"/>
              </a:rPr>
              <a:t>LoRA</a:t>
            </a:r>
            <a:r>
              <a:rPr lang="en-US" sz="2200" b="1" dirty="0">
                <a:latin typeface="Franklin Gothic Book"/>
              </a:rPr>
              <a:t>)  </a:t>
            </a:r>
          </a:p>
          <a:p>
            <a:r>
              <a:rPr lang="en-US" dirty="0">
                <a:latin typeface="Franklin Gothic Book"/>
              </a:rPr>
              <a:t>Extends </a:t>
            </a:r>
            <a:r>
              <a:rPr lang="en-US" dirty="0" err="1">
                <a:latin typeface="Franklin Gothic Book"/>
              </a:rPr>
              <a:t>LoRA</a:t>
            </a:r>
            <a:r>
              <a:rPr lang="en-US" dirty="0">
                <a:latin typeface="Franklin Gothic Book"/>
              </a:rPr>
              <a:t> by decomposing the weight update into </a:t>
            </a:r>
            <a:r>
              <a:rPr lang="en-US" b="1" dirty="0">
                <a:latin typeface="Franklin Gothic Book"/>
              </a:rPr>
              <a:t>direction</a:t>
            </a:r>
            <a:r>
              <a:rPr lang="en-US" dirty="0">
                <a:latin typeface="Franklin Gothic Book"/>
              </a:rPr>
              <a:t> and </a:t>
            </a:r>
            <a:r>
              <a:rPr lang="en-US" b="1" dirty="0">
                <a:latin typeface="Franklin Gothic Book"/>
              </a:rPr>
              <a:t>magnitude</a:t>
            </a:r>
            <a:r>
              <a:rPr lang="en-US" dirty="0">
                <a:latin typeface="Franklin Gothic Book"/>
              </a:rPr>
              <a:t> components: direction is handled via standard </a:t>
            </a:r>
            <a:r>
              <a:rPr lang="en-US" dirty="0" err="1">
                <a:latin typeface="Franklin Gothic Book"/>
              </a:rPr>
              <a:t>LoRA</a:t>
            </a:r>
            <a:r>
              <a:rPr lang="en-US" dirty="0">
                <a:latin typeface="Franklin Gothic Book"/>
              </a:rPr>
              <a:t>, while magnitude is controlled by a separate learnable parameter.</a:t>
            </a:r>
            <a:endParaRPr lang="en-US" dirty="0"/>
          </a:p>
          <a:p>
            <a:pPr marL="285750" indent="-285750">
              <a:buFont typeface="Arial"/>
              <a:buChar char="•"/>
            </a:pPr>
            <a:endParaRPr lang="en-US" dirty="0"/>
          </a:p>
          <a:p>
            <a:r>
              <a:rPr lang="en-US" sz="2200" b="1" err="1">
                <a:latin typeface="Franklin Gothic Book"/>
              </a:rPr>
              <a:t>BitFit</a:t>
            </a:r>
            <a:r>
              <a:rPr lang="en-US" sz="2200" b="1" dirty="0">
                <a:latin typeface="Franklin Gothic Book"/>
              </a:rPr>
              <a:t> </a:t>
            </a:r>
            <a:endParaRPr lang="en-US" sz="2200" dirty="0"/>
          </a:p>
          <a:p>
            <a:r>
              <a:rPr lang="en-US" dirty="0">
                <a:latin typeface="Franklin Gothic Book"/>
              </a:rPr>
              <a:t>Updates only the bias terms in the model. </a:t>
            </a:r>
            <a:endParaRPr lang="en-US" dirty="0"/>
          </a:p>
          <a:p>
            <a:pPr marL="285750" indent="-285750">
              <a:buFont typeface="Arial"/>
              <a:buChar char="•"/>
            </a:pPr>
            <a:endParaRPr lang="en-US" dirty="0"/>
          </a:p>
          <a:p>
            <a:endParaRPr lang="en-US" dirty="0"/>
          </a:p>
          <a:p>
            <a:endParaRPr lang="en-US" dirty="0"/>
          </a:p>
        </p:txBody>
      </p:sp>
      <p:sp>
        <p:nvSpPr>
          <p:cNvPr id="4" name="Title 3">
            <a:extLst>
              <a:ext uri="{FF2B5EF4-FFF2-40B4-BE49-F238E27FC236}">
                <a16:creationId xmlns:a16="http://schemas.microsoft.com/office/drawing/2014/main" id="{65539D0A-3BAF-36A3-1E8F-6559FF2D7B49}"/>
              </a:ext>
            </a:extLst>
          </p:cNvPr>
          <p:cNvSpPr>
            <a:spLocks noGrp="1"/>
          </p:cNvSpPr>
          <p:nvPr>
            <p:ph type="title"/>
          </p:nvPr>
        </p:nvSpPr>
        <p:spPr>
          <a:xfrm>
            <a:off x="481454" y="371636"/>
            <a:ext cx="11266714" cy="589032"/>
          </a:xfrm>
        </p:spPr>
        <p:txBody>
          <a:bodyPr>
            <a:normAutofit fontScale="90000"/>
          </a:bodyPr>
          <a:lstStyle/>
          <a:p>
            <a:r>
              <a:rPr lang="en-US">
                <a:latin typeface="Franklin Gothic Medium Cond"/>
              </a:rPr>
              <a:t>Other Weight-Based Methods</a:t>
            </a:r>
            <a:endParaRPr lang="en-US"/>
          </a:p>
        </p:txBody>
      </p:sp>
      <p:sp>
        <p:nvSpPr>
          <p:cNvPr id="5" name="Slide Number Placeholder 4">
            <a:extLst>
              <a:ext uri="{FF2B5EF4-FFF2-40B4-BE49-F238E27FC236}">
                <a16:creationId xmlns:a16="http://schemas.microsoft.com/office/drawing/2014/main" id="{EF5A5249-8A52-206E-37CF-2F464B876F93}"/>
              </a:ext>
            </a:extLst>
          </p:cNvPr>
          <p:cNvSpPr>
            <a:spLocks noGrp="1"/>
          </p:cNvSpPr>
          <p:nvPr>
            <p:ph type="sldNum" sz="quarter" idx="19"/>
          </p:nvPr>
        </p:nvSpPr>
        <p:spPr/>
        <p:txBody>
          <a:bodyPr/>
          <a:lstStyle/>
          <a:p>
            <a:fld id="{6D22F896-40B5-4ADD-8801-0D06FADFA095}" type="slidenum">
              <a:rPr lang="en-US" smtClean="0"/>
              <a:pPr/>
              <a:t>16</a:t>
            </a:fld>
            <a:endParaRPr lang="en-US"/>
          </a:p>
        </p:txBody>
      </p:sp>
      <p:sp>
        <p:nvSpPr>
          <p:cNvPr id="6" name="TextBox 5">
            <a:extLst>
              <a:ext uri="{FF2B5EF4-FFF2-40B4-BE49-F238E27FC236}">
                <a16:creationId xmlns:a16="http://schemas.microsoft.com/office/drawing/2014/main" id="{A642B185-A354-ED77-AF6B-1295B87307EC}"/>
              </a:ext>
            </a:extLst>
          </p:cNvPr>
          <p:cNvSpPr txBox="1"/>
          <p:nvPr/>
        </p:nvSpPr>
        <p:spPr>
          <a:xfrm>
            <a:off x="561474" y="5674895"/>
            <a:ext cx="10160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https://www.geeksforgeeks.org/artificial-intelligence/what-is-parameter-efficient-fine-tuning-peft/</a:t>
            </a:r>
          </a:p>
          <a:p>
            <a:pPr algn="ctr"/>
            <a:endParaRPr lang="en-US"/>
          </a:p>
        </p:txBody>
      </p:sp>
    </p:spTree>
    <p:extLst>
      <p:ext uri="{BB962C8B-B14F-4D97-AF65-F5344CB8AC3E}">
        <p14:creationId xmlns:p14="http://schemas.microsoft.com/office/powerpoint/2010/main" val="3089043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5725D-2969-9EBA-FB1C-3F70D0C21C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72049D-013E-CE34-9A90-35F46E2F9DC1}"/>
              </a:ext>
            </a:extLst>
          </p:cNvPr>
          <p:cNvSpPr>
            <a:spLocks noGrp="1"/>
          </p:cNvSpPr>
          <p:nvPr>
            <p:ph type="body" sz="quarter" idx="11"/>
          </p:nvPr>
        </p:nvSpPr>
        <p:spPr>
          <a:xfrm>
            <a:off x="564147" y="954291"/>
            <a:ext cx="11277600" cy="365760"/>
          </a:xfrm>
        </p:spPr>
        <p:txBody>
          <a:bodyPr vert="horz" lIns="91440" tIns="45720" rIns="91440" bIns="45720" rtlCol="0" anchor="t">
            <a:noAutofit/>
          </a:bodyPr>
          <a:lstStyle/>
          <a:p>
            <a:r>
              <a:rPr lang="en-US" dirty="0">
                <a:solidFill>
                  <a:schemeClr val="accent3"/>
                </a:solidFill>
                <a:latin typeface="Franklin Gothic Medium Cond"/>
              </a:rPr>
              <a:t>How the model is trained </a:t>
            </a:r>
            <a:endParaRPr lang="en-US" dirty="0">
              <a:solidFill>
                <a:schemeClr val="accent3"/>
              </a:solidFill>
            </a:endParaRPr>
          </a:p>
        </p:txBody>
      </p:sp>
      <p:sp>
        <p:nvSpPr>
          <p:cNvPr id="3" name="Text Placeholder 2">
            <a:extLst>
              <a:ext uri="{FF2B5EF4-FFF2-40B4-BE49-F238E27FC236}">
                <a16:creationId xmlns:a16="http://schemas.microsoft.com/office/drawing/2014/main" id="{35CB85C3-E825-535F-4919-8CC2CF99FB6E}"/>
              </a:ext>
            </a:extLst>
          </p:cNvPr>
          <p:cNvSpPr>
            <a:spLocks noGrp="1"/>
          </p:cNvSpPr>
          <p:nvPr>
            <p:ph type="body" sz="quarter" idx="10"/>
          </p:nvPr>
        </p:nvSpPr>
        <p:spPr>
          <a:xfrm>
            <a:off x="565215" y="1746004"/>
            <a:ext cx="5421447" cy="2870334"/>
          </a:xfrm>
        </p:spPr>
        <p:txBody>
          <a:bodyPr vert="horz" lIns="91440" tIns="45720" rIns="91440" bIns="45720" numCol="1" rtlCol="0" anchor="t">
            <a:noAutofit/>
          </a:bodyPr>
          <a:lstStyle/>
          <a:p>
            <a:r>
              <a:rPr lang="en-US" sz="2200" b="1" dirty="0">
                <a:latin typeface="Franklin Gothic Book"/>
              </a:rPr>
              <a:t>Prefix Tuning</a:t>
            </a:r>
            <a:endParaRPr lang="en-US" sz="2200" b="1" dirty="0"/>
          </a:p>
          <a:p>
            <a:pPr marL="285750" indent="-285750">
              <a:buFont typeface="Arial"/>
              <a:buChar char="•"/>
            </a:pPr>
            <a:r>
              <a:rPr lang="en-US" dirty="0">
                <a:latin typeface="Franklin Gothic Book"/>
              </a:rPr>
              <a:t>Learns a small set of </a:t>
            </a:r>
            <a:r>
              <a:rPr lang="en-US" b="1" dirty="0">
                <a:latin typeface="Franklin Gothic Book"/>
              </a:rPr>
              <a:t>task-specific prefix vectors</a:t>
            </a:r>
            <a:r>
              <a:rPr lang="en-US" dirty="0">
                <a:latin typeface="Franklin Gothic Book"/>
              </a:rPr>
              <a:t> that are injected into the attention mechanism at every transformer layer.</a:t>
            </a:r>
            <a:endParaRPr lang="en-US" b="1" dirty="0"/>
          </a:p>
          <a:p>
            <a:pPr marL="285750" indent="-285750">
              <a:buFont typeface="Arial"/>
              <a:buChar char="•"/>
            </a:pPr>
            <a:r>
              <a:rPr lang="en-US" dirty="0">
                <a:latin typeface="Franklin Gothic Book"/>
              </a:rPr>
              <a:t>During training, prefixes may be generated via a small fully connected network for stability, but </a:t>
            </a:r>
            <a:r>
              <a:rPr lang="en-US" b="1" dirty="0">
                <a:latin typeface="Franklin Gothic Book"/>
              </a:rPr>
              <a:t>only the learned prefix parameters are retained at inference</a:t>
            </a:r>
            <a:r>
              <a:rPr lang="en-US" dirty="0">
                <a:latin typeface="Franklin Gothic Book"/>
              </a:rPr>
              <a:t>, making prefix tuning highly parameter- and storage-efficient. </a:t>
            </a:r>
            <a:endParaRPr lang="en-US" dirty="0"/>
          </a:p>
          <a:p>
            <a:pPr marL="285750" indent="-285750">
              <a:buFont typeface="Arial"/>
              <a:buChar char="•"/>
            </a:pPr>
            <a:endParaRPr lang="en-US" dirty="0"/>
          </a:p>
          <a:p>
            <a:endParaRPr lang="en-US" dirty="0"/>
          </a:p>
          <a:p>
            <a:pPr marL="285750" indent="-285750">
              <a:buFont typeface="Arial"/>
              <a:buChar char="•"/>
            </a:pPr>
            <a:endParaRPr lang="en-US" dirty="0"/>
          </a:p>
          <a:p>
            <a:pPr marL="285750" indent="-285750">
              <a:buFont typeface="Arial"/>
              <a:buChar char="•"/>
            </a:pPr>
            <a:endParaRPr lang="en-US" dirty="0"/>
          </a:p>
          <a:p>
            <a:endParaRPr lang="en-US" dirty="0"/>
          </a:p>
        </p:txBody>
      </p:sp>
      <p:sp>
        <p:nvSpPr>
          <p:cNvPr id="4" name="Title 3">
            <a:extLst>
              <a:ext uri="{FF2B5EF4-FFF2-40B4-BE49-F238E27FC236}">
                <a16:creationId xmlns:a16="http://schemas.microsoft.com/office/drawing/2014/main" id="{42968C29-AF57-549E-04FC-CD5FC02E68DD}"/>
              </a:ext>
            </a:extLst>
          </p:cNvPr>
          <p:cNvSpPr>
            <a:spLocks noGrp="1"/>
          </p:cNvSpPr>
          <p:nvPr>
            <p:ph type="title"/>
          </p:nvPr>
        </p:nvSpPr>
        <p:spPr>
          <a:xfrm>
            <a:off x="481454" y="371636"/>
            <a:ext cx="11266714" cy="589032"/>
          </a:xfrm>
        </p:spPr>
        <p:txBody>
          <a:bodyPr>
            <a:normAutofit fontScale="90000"/>
          </a:bodyPr>
          <a:lstStyle/>
          <a:p>
            <a:r>
              <a:rPr lang="en-US">
                <a:latin typeface="Franklin Gothic Medium Cond"/>
              </a:rPr>
              <a:t>Prompt-Based</a:t>
            </a:r>
            <a:r>
              <a:rPr lang="en-US" dirty="0">
                <a:latin typeface="Franklin Gothic Medium Cond"/>
              </a:rPr>
              <a:t> Methods</a:t>
            </a:r>
            <a:endParaRPr lang="en-US" dirty="0"/>
          </a:p>
        </p:txBody>
      </p:sp>
      <p:sp>
        <p:nvSpPr>
          <p:cNvPr id="5" name="Slide Number Placeholder 4">
            <a:extLst>
              <a:ext uri="{FF2B5EF4-FFF2-40B4-BE49-F238E27FC236}">
                <a16:creationId xmlns:a16="http://schemas.microsoft.com/office/drawing/2014/main" id="{7128B49F-1177-CD58-6018-E80C64BF911D}"/>
              </a:ext>
            </a:extLst>
          </p:cNvPr>
          <p:cNvSpPr>
            <a:spLocks noGrp="1"/>
          </p:cNvSpPr>
          <p:nvPr>
            <p:ph type="sldNum" sz="quarter" idx="19"/>
          </p:nvPr>
        </p:nvSpPr>
        <p:spPr/>
        <p:txBody>
          <a:bodyPr/>
          <a:lstStyle/>
          <a:p>
            <a:fld id="{6D22F896-40B5-4ADD-8801-0D06FADFA095}" type="slidenum">
              <a:rPr lang="en-US" smtClean="0"/>
              <a:pPr/>
              <a:t>17</a:t>
            </a:fld>
            <a:endParaRPr lang="en-US"/>
          </a:p>
        </p:txBody>
      </p:sp>
      <p:sp>
        <p:nvSpPr>
          <p:cNvPr id="6" name="TextBox 5">
            <a:extLst>
              <a:ext uri="{FF2B5EF4-FFF2-40B4-BE49-F238E27FC236}">
                <a16:creationId xmlns:a16="http://schemas.microsoft.com/office/drawing/2014/main" id="{E21E29DF-ADC3-F467-B455-09480D92C94D}"/>
              </a:ext>
            </a:extLst>
          </p:cNvPr>
          <p:cNvSpPr txBox="1"/>
          <p:nvPr/>
        </p:nvSpPr>
        <p:spPr>
          <a:xfrm>
            <a:off x="561474" y="5674895"/>
            <a:ext cx="10160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https://huggingface.co/blog/samuellimabraz/peft-methods</a:t>
            </a:r>
            <a:endParaRPr lang="en-US" dirty="0"/>
          </a:p>
          <a:p>
            <a:pPr algn="ctr"/>
            <a:endParaRPr lang="en-US"/>
          </a:p>
        </p:txBody>
      </p:sp>
      <p:pic>
        <p:nvPicPr>
          <p:cNvPr id="7" name="Picture 6" descr="Prefix Tuning">
            <a:extLst>
              <a:ext uri="{FF2B5EF4-FFF2-40B4-BE49-F238E27FC236}">
                <a16:creationId xmlns:a16="http://schemas.microsoft.com/office/drawing/2014/main" id="{34518A0D-20BD-D940-A75E-574F51495216}"/>
              </a:ext>
            </a:extLst>
          </p:cNvPr>
          <p:cNvPicPr>
            <a:picLocks noChangeAspect="1"/>
          </p:cNvPicPr>
          <p:nvPr/>
        </p:nvPicPr>
        <p:blipFill>
          <a:blip r:embed="rId3"/>
          <a:stretch>
            <a:fillRect/>
          </a:stretch>
        </p:blipFill>
        <p:spPr>
          <a:xfrm>
            <a:off x="5895993" y="1134810"/>
            <a:ext cx="5641712" cy="3777544"/>
          </a:xfrm>
          <a:prstGeom prst="rect">
            <a:avLst/>
          </a:prstGeom>
        </p:spPr>
      </p:pic>
      <p:sp>
        <p:nvSpPr>
          <p:cNvPr id="8" name="TextBox 7">
            <a:extLst>
              <a:ext uri="{FF2B5EF4-FFF2-40B4-BE49-F238E27FC236}">
                <a16:creationId xmlns:a16="http://schemas.microsoft.com/office/drawing/2014/main" id="{C1A8CB6D-4EC2-39E6-3CB1-DA2EED44231C}"/>
              </a:ext>
            </a:extLst>
          </p:cNvPr>
          <p:cNvSpPr txBox="1"/>
          <p:nvPr/>
        </p:nvSpPr>
        <p:spPr>
          <a:xfrm>
            <a:off x="6758940" y="4975860"/>
            <a:ext cx="4648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hlinkClick r:id="rId4"/>
              </a:rPr>
              <a:t>https://arxiv.org/abs/2101.00190</a:t>
            </a:r>
            <a:r>
              <a:rPr lang="en-US" sz="1600" b="1" dirty="0"/>
              <a:t> </a:t>
            </a:r>
          </a:p>
        </p:txBody>
      </p:sp>
    </p:spTree>
    <p:extLst>
      <p:ext uri="{BB962C8B-B14F-4D97-AF65-F5344CB8AC3E}">
        <p14:creationId xmlns:p14="http://schemas.microsoft.com/office/powerpoint/2010/main" val="495838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5F67-F22C-4D0A-842D-3B2321E410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ECB5B4-3A2E-7B9F-86E8-B289696E9E1A}"/>
              </a:ext>
            </a:extLst>
          </p:cNvPr>
          <p:cNvSpPr>
            <a:spLocks noGrp="1"/>
          </p:cNvSpPr>
          <p:nvPr>
            <p:ph type="body" sz="quarter" idx="11"/>
          </p:nvPr>
        </p:nvSpPr>
        <p:spPr>
          <a:xfrm>
            <a:off x="564147" y="954291"/>
            <a:ext cx="11277600" cy="365760"/>
          </a:xfrm>
        </p:spPr>
        <p:txBody>
          <a:bodyPr vert="horz" lIns="91440" tIns="45720" rIns="91440" bIns="45720" rtlCol="0" anchor="t">
            <a:noAutofit/>
          </a:bodyPr>
          <a:lstStyle/>
          <a:p>
            <a:r>
              <a:rPr lang="en-US" dirty="0">
                <a:solidFill>
                  <a:schemeClr val="accent3"/>
                </a:solidFill>
                <a:latin typeface="Franklin Gothic Medium Cond"/>
              </a:rPr>
              <a:t>How the model is trained</a:t>
            </a:r>
            <a:r>
              <a:rPr lang="en-US" b="1" dirty="0">
                <a:solidFill>
                  <a:schemeClr val="accent3"/>
                </a:solidFill>
                <a:latin typeface="Franklin Gothic Medium Cond"/>
              </a:rPr>
              <a:t> </a:t>
            </a:r>
            <a:endParaRPr lang="en-US" b="1" dirty="0">
              <a:solidFill>
                <a:schemeClr val="accent3"/>
              </a:solidFill>
            </a:endParaRPr>
          </a:p>
        </p:txBody>
      </p:sp>
      <p:sp>
        <p:nvSpPr>
          <p:cNvPr id="3" name="Text Placeholder 2">
            <a:extLst>
              <a:ext uri="{FF2B5EF4-FFF2-40B4-BE49-F238E27FC236}">
                <a16:creationId xmlns:a16="http://schemas.microsoft.com/office/drawing/2014/main" id="{98E8D2C1-4F95-3F95-513E-56BF0B01A3CA}"/>
              </a:ext>
            </a:extLst>
          </p:cNvPr>
          <p:cNvSpPr>
            <a:spLocks noGrp="1"/>
          </p:cNvSpPr>
          <p:nvPr>
            <p:ph type="body" sz="quarter" idx="10"/>
          </p:nvPr>
        </p:nvSpPr>
        <p:spPr>
          <a:xfrm>
            <a:off x="565215" y="1428504"/>
            <a:ext cx="5421447" cy="3492634"/>
          </a:xfrm>
        </p:spPr>
        <p:txBody>
          <a:bodyPr vert="horz" lIns="91440" tIns="45720" rIns="91440" bIns="45720" numCol="1" rtlCol="0" anchor="t">
            <a:noAutofit/>
          </a:bodyPr>
          <a:lstStyle/>
          <a:p>
            <a:r>
              <a:rPr lang="en-US" sz="2200" b="1" dirty="0">
                <a:latin typeface="Franklin Gothic Book"/>
              </a:rPr>
              <a:t>Prompt Tuning</a:t>
            </a:r>
            <a:endParaRPr lang="en-US" sz="2200" b="1" dirty="0"/>
          </a:p>
          <a:p>
            <a:pPr marL="285750" indent="-285750">
              <a:buFont typeface="Arial"/>
              <a:buChar char="•"/>
            </a:pPr>
            <a:r>
              <a:rPr lang="en-US" dirty="0">
                <a:latin typeface="Franklin Gothic Book"/>
              </a:rPr>
              <a:t>Adds a small set of </a:t>
            </a:r>
            <a:r>
              <a:rPr lang="en-US" b="1" dirty="0">
                <a:latin typeface="Franklin Gothic Book"/>
              </a:rPr>
              <a:t>trainable “soft prompt” vectors</a:t>
            </a:r>
            <a:r>
              <a:rPr lang="en-US" dirty="0">
                <a:latin typeface="Franklin Gothic Book"/>
              </a:rPr>
              <a:t> to the model’s input embeddings while keeping all </a:t>
            </a:r>
            <a:r>
              <a:rPr lang="en-US">
                <a:latin typeface="Franklin Gothic Book"/>
              </a:rPr>
              <a:t>model weights frozen</a:t>
            </a:r>
          </a:p>
          <a:p>
            <a:pPr marL="285750" indent="-285750">
              <a:buFont typeface="Arial"/>
              <a:buChar char="•"/>
            </a:pPr>
            <a:r>
              <a:rPr lang="en-US" dirty="0">
                <a:latin typeface="Franklin Gothic Book"/>
              </a:rPr>
              <a:t>Soft prompts are </a:t>
            </a:r>
            <a:r>
              <a:rPr lang="en-US" b="1" dirty="0">
                <a:latin typeface="Franklin Gothic Book"/>
              </a:rPr>
              <a:t>continuous, non-interpretable vectors</a:t>
            </a:r>
            <a:r>
              <a:rPr lang="en-US" dirty="0">
                <a:latin typeface="Franklin Gothic Book"/>
              </a:rPr>
              <a:t> (initialized randomly or from embeddings) and </a:t>
            </a:r>
            <a:r>
              <a:rPr lang="en-US" b="1" dirty="0">
                <a:latin typeface="Franklin Gothic Book"/>
              </a:rPr>
              <a:t>only these prompts are updated during training</a:t>
            </a:r>
            <a:r>
              <a:rPr lang="en-US" dirty="0">
                <a:latin typeface="Franklin Gothic Book"/>
              </a:rPr>
              <a:t>, with prompt length as a tunable hyperparameter</a:t>
            </a:r>
            <a:endParaRPr lang="en-US" dirty="0"/>
          </a:p>
          <a:p>
            <a:pPr marL="285750" indent="-285750">
              <a:buFont typeface="Arial"/>
              <a:buChar char="•"/>
            </a:pPr>
            <a:r>
              <a:rPr lang="en-US" dirty="0">
                <a:latin typeface="Franklin Gothic Book"/>
              </a:rPr>
              <a:t>Most effective for </a:t>
            </a:r>
            <a:r>
              <a:rPr lang="en-US" b="1" dirty="0">
                <a:latin typeface="Franklin Gothic Book"/>
              </a:rPr>
              <a:t>very large models (≈10B+ parameters)</a:t>
            </a:r>
            <a:r>
              <a:rPr lang="en-US" dirty="0">
                <a:latin typeface="Franklin Gothic Book"/>
              </a:rPr>
              <a:t>, where performance can approach full fine-tuning</a:t>
            </a:r>
            <a:endParaRPr lang="en-US" dirty="0"/>
          </a:p>
          <a:p>
            <a:pPr marL="285750" indent="-285750">
              <a:buFont typeface="Arial"/>
              <a:buChar char="•"/>
            </a:pPr>
            <a:r>
              <a:rPr lang="en-US" dirty="0">
                <a:latin typeface="Franklin Gothic Book"/>
              </a:rPr>
              <a:t>Introduces </a:t>
            </a:r>
            <a:r>
              <a:rPr lang="en-US" b="1" dirty="0">
                <a:latin typeface="Franklin Gothic Book"/>
              </a:rPr>
              <a:t>minor computational overhead</a:t>
            </a:r>
            <a:r>
              <a:rPr lang="en-US" dirty="0">
                <a:latin typeface="Franklin Gothic Book"/>
              </a:rPr>
              <a:t> due to additional prompt tokens in the input sequence</a:t>
            </a:r>
            <a:endParaRPr lang="en-US"/>
          </a:p>
          <a:p>
            <a:pPr marL="285750" indent="-285750">
              <a:buFont typeface="Arial"/>
              <a:buChar char="•"/>
            </a:pPr>
            <a:endParaRPr lang="en-US" dirty="0"/>
          </a:p>
          <a:p>
            <a:pPr marL="285750" indent="-285750">
              <a:buFont typeface="Arial"/>
              <a:buChar char="•"/>
            </a:pPr>
            <a:endParaRPr lang="en-US" dirty="0"/>
          </a:p>
          <a:p>
            <a:endParaRPr lang="en-US" dirty="0"/>
          </a:p>
          <a:p>
            <a:pPr marL="285750" indent="-285750">
              <a:buFont typeface="Arial"/>
              <a:buChar char="•"/>
            </a:pPr>
            <a:endParaRPr lang="en-US" dirty="0"/>
          </a:p>
          <a:p>
            <a:pPr marL="285750" indent="-285750">
              <a:buFont typeface="Arial"/>
              <a:buChar char="•"/>
            </a:pPr>
            <a:endParaRPr lang="en-US" dirty="0"/>
          </a:p>
          <a:p>
            <a:endParaRPr lang="en-US" dirty="0"/>
          </a:p>
        </p:txBody>
      </p:sp>
      <p:sp>
        <p:nvSpPr>
          <p:cNvPr id="4" name="Title 3">
            <a:extLst>
              <a:ext uri="{FF2B5EF4-FFF2-40B4-BE49-F238E27FC236}">
                <a16:creationId xmlns:a16="http://schemas.microsoft.com/office/drawing/2014/main" id="{4CEA73A2-4A69-A033-E080-8EDDA64B4907}"/>
              </a:ext>
            </a:extLst>
          </p:cNvPr>
          <p:cNvSpPr>
            <a:spLocks noGrp="1"/>
          </p:cNvSpPr>
          <p:nvPr>
            <p:ph type="title"/>
          </p:nvPr>
        </p:nvSpPr>
        <p:spPr>
          <a:xfrm>
            <a:off x="481454" y="371636"/>
            <a:ext cx="11266714" cy="589032"/>
          </a:xfrm>
        </p:spPr>
        <p:txBody>
          <a:bodyPr>
            <a:normAutofit fontScale="90000"/>
          </a:bodyPr>
          <a:lstStyle/>
          <a:p>
            <a:r>
              <a:rPr lang="en-US">
                <a:latin typeface="Franklin Gothic Medium Cond"/>
              </a:rPr>
              <a:t>Prompt-Based</a:t>
            </a:r>
            <a:r>
              <a:rPr lang="en-US" dirty="0">
                <a:latin typeface="Franklin Gothic Medium Cond"/>
              </a:rPr>
              <a:t> Methods</a:t>
            </a:r>
            <a:endParaRPr lang="en-US" dirty="0"/>
          </a:p>
        </p:txBody>
      </p:sp>
      <p:sp>
        <p:nvSpPr>
          <p:cNvPr id="5" name="Slide Number Placeholder 4">
            <a:extLst>
              <a:ext uri="{FF2B5EF4-FFF2-40B4-BE49-F238E27FC236}">
                <a16:creationId xmlns:a16="http://schemas.microsoft.com/office/drawing/2014/main" id="{D2AF503D-5EEB-89E9-7B9D-58B627A9EB0C}"/>
              </a:ext>
            </a:extLst>
          </p:cNvPr>
          <p:cNvSpPr>
            <a:spLocks noGrp="1"/>
          </p:cNvSpPr>
          <p:nvPr>
            <p:ph type="sldNum" sz="quarter" idx="19"/>
          </p:nvPr>
        </p:nvSpPr>
        <p:spPr/>
        <p:txBody>
          <a:bodyPr/>
          <a:lstStyle/>
          <a:p>
            <a:fld id="{6D22F896-40B5-4ADD-8801-0D06FADFA095}" type="slidenum">
              <a:rPr lang="en-US" smtClean="0"/>
              <a:pPr/>
              <a:t>18</a:t>
            </a:fld>
            <a:endParaRPr lang="en-US"/>
          </a:p>
        </p:txBody>
      </p:sp>
      <p:sp>
        <p:nvSpPr>
          <p:cNvPr id="6" name="TextBox 5">
            <a:extLst>
              <a:ext uri="{FF2B5EF4-FFF2-40B4-BE49-F238E27FC236}">
                <a16:creationId xmlns:a16="http://schemas.microsoft.com/office/drawing/2014/main" id="{9926CCB7-0DB2-B6E0-4C12-A96A3073A9F4}"/>
              </a:ext>
            </a:extLst>
          </p:cNvPr>
          <p:cNvSpPr txBox="1"/>
          <p:nvPr/>
        </p:nvSpPr>
        <p:spPr>
          <a:xfrm>
            <a:off x="561474" y="5674895"/>
            <a:ext cx="10160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https://www.geeksforgeeks.org/artificial-intelligence/what-is-parameter-efficient-fine-tuning-peft/</a:t>
            </a:r>
          </a:p>
          <a:p>
            <a:pPr algn="ctr"/>
            <a:endParaRPr lang="en-US"/>
          </a:p>
        </p:txBody>
      </p:sp>
      <p:sp>
        <p:nvSpPr>
          <p:cNvPr id="8" name="TextBox 7">
            <a:extLst>
              <a:ext uri="{FF2B5EF4-FFF2-40B4-BE49-F238E27FC236}">
                <a16:creationId xmlns:a16="http://schemas.microsoft.com/office/drawing/2014/main" id="{404E1B06-9CF4-B893-7EF8-FFF639005B16}"/>
              </a:ext>
            </a:extLst>
          </p:cNvPr>
          <p:cNvSpPr txBox="1"/>
          <p:nvPr/>
        </p:nvSpPr>
        <p:spPr>
          <a:xfrm>
            <a:off x="6860540" y="4495800"/>
            <a:ext cx="46710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ea typeface="+mn-lt"/>
                <a:cs typeface="+mn-lt"/>
                <a:hlinkClick r:id="rId3"/>
              </a:rPr>
              <a:t>https://arxiv.org/abs/2104.08691</a:t>
            </a:r>
            <a:r>
              <a:rPr lang="en-US" sz="1400" dirty="0">
                <a:ea typeface="+mn-lt"/>
                <a:cs typeface="+mn-lt"/>
              </a:rPr>
              <a:t> </a:t>
            </a:r>
            <a:endParaRPr lang="en-US" dirty="0"/>
          </a:p>
        </p:txBody>
      </p:sp>
      <p:pic>
        <p:nvPicPr>
          <p:cNvPr id="9" name="Picture 8" descr="A diagram of a task tuning&#10;&#10;AI-generated content may be incorrect.">
            <a:extLst>
              <a:ext uri="{FF2B5EF4-FFF2-40B4-BE49-F238E27FC236}">
                <a16:creationId xmlns:a16="http://schemas.microsoft.com/office/drawing/2014/main" id="{DD0FF8FC-3774-07BA-D279-F57F5A1647C2}"/>
              </a:ext>
            </a:extLst>
          </p:cNvPr>
          <p:cNvPicPr>
            <a:picLocks noChangeAspect="1"/>
          </p:cNvPicPr>
          <p:nvPr/>
        </p:nvPicPr>
        <p:blipFill>
          <a:blip r:embed="rId4"/>
          <a:stretch>
            <a:fillRect/>
          </a:stretch>
        </p:blipFill>
        <p:spPr>
          <a:xfrm>
            <a:off x="5972175" y="1323975"/>
            <a:ext cx="5975350" cy="3168650"/>
          </a:xfrm>
          <a:prstGeom prst="rect">
            <a:avLst/>
          </a:prstGeom>
        </p:spPr>
      </p:pic>
    </p:spTree>
    <p:extLst>
      <p:ext uri="{BB962C8B-B14F-4D97-AF65-F5344CB8AC3E}">
        <p14:creationId xmlns:p14="http://schemas.microsoft.com/office/powerpoint/2010/main" val="1663646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94F7-9AE9-4BC5-2BBA-6091B71AB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3BD406-8171-5F43-E370-D8BDBA114D3D}"/>
              </a:ext>
            </a:extLst>
          </p:cNvPr>
          <p:cNvSpPr>
            <a:spLocks noGrp="1"/>
          </p:cNvSpPr>
          <p:nvPr>
            <p:ph type="title"/>
          </p:nvPr>
        </p:nvSpPr>
        <p:spPr>
          <a:xfrm>
            <a:off x="1418102" y="2225262"/>
            <a:ext cx="9359343" cy="719757"/>
          </a:xfrm>
        </p:spPr>
        <p:txBody>
          <a:bodyPr/>
          <a:lstStyle/>
          <a:p>
            <a:pPr algn="ctr"/>
            <a:r>
              <a:rPr lang="en-US" dirty="0">
                <a:latin typeface="Franklin Gothic Medium Cond"/>
              </a:rPr>
              <a:t>Model Compression &amp; Quantization</a:t>
            </a:r>
          </a:p>
        </p:txBody>
      </p:sp>
      <p:pic>
        <p:nvPicPr>
          <p:cNvPr id="7" name="Graphic 6" descr="Badge 4 with solid fill">
            <a:extLst>
              <a:ext uri="{FF2B5EF4-FFF2-40B4-BE49-F238E27FC236}">
                <a16:creationId xmlns:a16="http://schemas.microsoft.com/office/drawing/2014/main" id="{CA2490B2-2F82-10BF-EF89-3483FF432E6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40671" y="2127130"/>
            <a:ext cx="914400" cy="914400"/>
          </a:xfrm>
          <a:prstGeom prst="rect">
            <a:avLst/>
          </a:prstGeom>
        </p:spPr>
      </p:pic>
    </p:spTree>
    <p:extLst>
      <p:ext uri="{BB962C8B-B14F-4D97-AF65-F5344CB8AC3E}">
        <p14:creationId xmlns:p14="http://schemas.microsoft.com/office/powerpoint/2010/main" val="2294051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6E7D00-BDDB-448F-B0A8-C2BC3EBD5757}"/>
              </a:ext>
            </a:extLst>
          </p:cNvPr>
          <p:cNvSpPr>
            <a:spLocks noGrp="1"/>
          </p:cNvSpPr>
          <p:nvPr>
            <p:ph idx="14"/>
          </p:nvPr>
        </p:nvSpPr>
        <p:spPr>
          <a:xfrm>
            <a:off x="3981450" y="1662663"/>
            <a:ext cx="7759763" cy="4196181"/>
          </a:xfrm>
        </p:spPr>
        <p:txBody>
          <a:bodyPr vert="horz" lIns="91440" tIns="45720" rIns="91440" bIns="45720" numCol="1" rtlCol="0" anchor="t">
            <a:normAutofit/>
          </a:bodyPr>
          <a:lstStyle/>
          <a:p>
            <a:pPr marL="0" indent="0">
              <a:buNone/>
            </a:pPr>
            <a:r>
              <a:rPr lang="en-US" b="1"/>
              <a:t>Undergraduate Senior in Data Science and Applied Statistics</a:t>
            </a:r>
            <a:endParaRPr lang="en-US"/>
          </a:p>
          <a:p>
            <a:pPr marL="0" indent="0">
              <a:buNone/>
            </a:pPr>
            <a:endParaRPr lang="en-US" b="1"/>
          </a:p>
          <a:p>
            <a:pPr marL="0" indent="0">
              <a:buNone/>
            </a:pPr>
            <a:r>
              <a:rPr lang="en-US" b="1"/>
              <a:t>Research Assistant at RCAC (since May 2025) - </a:t>
            </a:r>
            <a:r>
              <a:rPr lang="en-US"/>
              <a:t>working on Generative AI use cases and applied machine learning in high-performance computing </a:t>
            </a:r>
          </a:p>
          <a:p>
            <a:pPr marL="0" indent="0">
              <a:buNone/>
            </a:pPr>
            <a:endParaRPr lang="en-US"/>
          </a:p>
          <a:p>
            <a:pPr marL="0" indent="0">
              <a:buNone/>
            </a:pPr>
            <a:r>
              <a:rPr lang="en-US" b="1"/>
              <a:t>Previous Experience </a:t>
            </a:r>
            <a:r>
              <a:rPr lang="en-US"/>
              <a:t>– Teaching Assistant in The Data Mine Corporate Partners Program; Research Assistant in the Sustainable Transportation Systems Research Group </a:t>
            </a:r>
          </a:p>
          <a:p>
            <a:pPr marL="0" indent="0">
              <a:buNone/>
            </a:pPr>
            <a:endParaRPr lang="en-US" b="1"/>
          </a:p>
          <a:p>
            <a:pPr marL="0" indent="0">
              <a:buNone/>
            </a:pPr>
            <a:endParaRPr lang="en-US"/>
          </a:p>
        </p:txBody>
      </p:sp>
      <p:sp>
        <p:nvSpPr>
          <p:cNvPr id="4" name="Title 3">
            <a:extLst>
              <a:ext uri="{FF2B5EF4-FFF2-40B4-BE49-F238E27FC236}">
                <a16:creationId xmlns:a16="http://schemas.microsoft.com/office/drawing/2014/main" id="{8FE9159F-2F15-D7F4-0D81-034F8099178B}"/>
              </a:ext>
            </a:extLst>
          </p:cNvPr>
          <p:cNvSpPr>
            <a:spLocks noGrp="1"/>
          </p:cNvSpPr>
          <p:nvPr>
            <p:ph type="title"/>
          </p:nvPr>
        </p:nvSpPr>
        <p:spPr>
          <a:xfrm>
            <a:off x="468086" y="385004"/>
            <a:ext cx="11266714" cy="589032"/>
          </a:xfrm>
        </p:spPr>
        <p:txBody>
          <a:bodyPr anchor="ctr">
            <a:normAutofit/>
          </a:bodyPr>
          <a:lstStyle/>
          <a:p>
            <a:r>
              <a:rPr lang="en-US" sz="3400" dirty="0">
                <a:latin typeface="Franklin Gothic Medium Cond"/>
              </a:rPr>
              <a:t>About the </a:t>
            </a:r>
            <a:r>
              <a:rPr lang="en-US" sz="3400">
                <a:latin typeface="Franklin Gothic Medium Cond"/>
              </a:rPr>
              <a:t>Instructor </a:t>
            </a:r>
          </a:p>
        </p:txBody>
      </p:sp>
      <p:sp>
        <p:nvSpPr>
          <p:cNvPr id="12" name="Text Placeholder 3">
            <a:extLst>
              <a:ext uri="{FF2B5EF4-FFF2-40B4-BE49-F238E27FC236}">
                <a16:creationId xmlns:a16="http://schemas.microsoft.com/office/drawing/2014/main" id="{0C503D1A-FE15-00F3-48CD-498DFB9D32AC}"/>
              </a:ext>
            </a:extLst>
          </p:cNvPr>
          <p:cNvSpPr>
            <a:spLocks noGrp="1"/>
          </p:cNvSpPr>
          <p:nvPr>
            <p:ph type="body" sz="quarter" idx="11"/>
          </p:nvPr>
        </p:nvSpPr>
        <p:spPr>
          <a:xfrm>
            <a:off x="471311" y="883735"/>
            <a:ext cx="11277600" cy="365760"/>
          </a:xfrm>
        </p:spPr>
        <p:txBody>
          <a:bodyPr vert="horz" lIns="91440" tIns="45720" rIns="91440" bIns="45720" rtlCol="0" anchor="t">
            <a:noAutofit/>
          </a:bodyPr>
          <a:lstStyle/>
          <a:p>
            <a:r>
              <a:rPr lang="en-US">
                <a:solidFill>
                  <a:srgbClr val="000000"/>
                </a:solidFill>
                <a:latin typeface="Franklin Gothic Medium Cond"/>
              </a:rPr>
              <a:t>Christina Joslin </a:t>
            </a:r>
            <a:endParaRPr lang="en-US">
              <a:solidFill>
                <a:srgbClr val="000000"/>
              </a:solidFill>
            </a:endParaRPr>
          </a:p>
        </p:txBody>
      </p:sp>
      <p:sp>
        <p:nvSpPr>
          <p:cNvPr id="5" name="Slide Number Placeholder 4">
            <a:extLst>
              <a:ext uri="{FF2B5EF4-FFF2-40B4-BE49-F238E27FC236}">
                <a16:creationId xmlns:a16="http://schemas.microsoft.com/office/drawing/2014/main" id="{76055E32-B56C-930B-ED94-17A98F4A6E86}"/>
              </a:ext>
            </a:extLst>
          </p:cNvPr>
          <p:cNvSpPr>
            <a:spLocks noGrp="1"/>
          </p:cNvSpPr>
          <p:nvPr>
            <p:ph type="sldNum" sz="quarter" idx="19"/>
          </p:nvPr>
        </p:nvSpPr>
        <p:spPr>
          <a:xfrm>
            <a:off x="10830364" y="6316394"/>
            <a:ext cx="914400" cy="320040"/>
          </a:xfrm>
        </p:spPr>
        <p:txBody>
          <a:bodyPr anchor="ctr">
            <a:normAutofit/>
          </a:bodyPr>
          <a:lstStyle/>
          <a:p>
            <a:pPr>
              <a:spcAft>
                <a:spcPts val="600"/>
              </a:spcAft>
            </a:pPr>
            <a:fld id="{6D22F896-40B5-4ADD-8801-0D06FADFA095}" type="slidenum">
              <a:rPr lang="en-US" smtClean="0"/>
              <a:pPr>
                <a:spcAft>
                  <a:spcPts val="600"/>
                </a:spcAft>
              </a:pPr>
              <a:t>2</a:t>
            </a:fld>
            <a:endParaRPr lang="en-US"/>
          </a:p>
        </p:txBody>
      </p:sp>
      <p:pic>
        <p:nvPicPr>
          <p:cNvPr id="7" name="Picture 6" descr="A person smiling at camera&#10;&#10;AI-generated content may be incorrect.">
            <a:extLst>
              <a:ext uri="{FF2B5EF4-FFF2-40B4-BE49-F238E27FC236}">
                <a16:creationId xmlns:a16="http://schemas.microsoft.com/office/drawing/2014/main" id="{6C9781E2-22BB-4D05-B06A-BB2F5B631F56}"/>
              </a:ext>
            </a:extLst>
          </p:cNvPr>
          <p:cNvPicPr>
            <a:picLocks noChangeAspect="1"/>
          </p:cNvPicPr>
          <p:nvPr/>
        </p:nvPicPr>
        <p:blipFill>
          <a:blip r:embed="rId2"/>
          <a:srcRect l="5880" r="882" b="2"/>
          <a:stretch>
            <a:fillRect/>
          </a:stretch>
        </p:blipFill>
        <p:spPr>
          <a:xfrm>
            <a:off x="468086" y="1404779"/>
            <a:ext cx="3322864" cy="4454706"/>
          </a:xfrm>
          <a:prstGeom prst="rect">
            <a:avLst/>
          </a:prstGeom>
          <a:noFill/>
        </p:spPr>
      </p:pic>
    </p:spTree>
    <p:extLst>
      <p:ext uri="{BB962C8B-B14F-4D97-AF65-F5344CB8AC3E}">
        <p14:creationId xmlns:p14="http://schemas.microsoft.com/office/powerpoint/2010/main" val="72547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C315D1-00B9-C6D7-2210-94484DED6FD0}"/>
              </a:ext>
            </a:extLst>
          </p:cNvPr>
          <p:cNvSpPr>
            <a:spLocks noGrp="1"/>
          </p:cNvSpPr>
          <p:nvPr>
            <p:ph type="body" sz="quarter" idx="11"/>
          </p:nvPr>
        </p:nvSpPr>
        <p:spPr/>
        <p:txBody>
          <a:bodyPr vert="horz" lIns="91440" tIns="45720" rIns="91440" bIns="45720" rtlCol="0" anchor="t">
            <a:noAutofit/>
          </a:bodyPr>
          <a:lstStyle/>
          <a:p>
            <a:r>
              <a:rPr lang="en-US" b="1" dirty="0">
                <a:solidFill>
                  <a:schemeClr val="accent3"/>
                </a:solidFill>
                <a:latin typeface="Franklin Gothic Medium Cond"/>
              </a:rPr>
              <a:t>Compression During Training vs. During Deployment </a:t>
            </a:r>
          </a:p>
        </p:txBody>
      </p:sp>
      <p:sp>
        <p:nvSpPr>
          <p:cNvPr id="4" name="Title 3">
            <a:extLst>
              <a:ext uri="{FF2B5EF4-FFF2-40B4-BE49-F238E27FC236}">
                <a16:creationId xmlns:a16="http://schemas.microsoft.com/office/drawing/2014/main" id="{A1A14B66-147E-A0CB-BFDA-0AEF56472EF0}"/>
              </a:ext>
            </a:extLst>
          </p:cNvPr>
          <p:cNvSpPr>
            <a:spLocks noGrp="1"/>
          </p:cNvSpPr>
          <p:nvPr>
            <p:ph type="title"/>
          </p:nvPr>
        </p:nvSpPr>
        <p:spPr/>
        <p:txBody>
          <a:bodyPr>
            <a:normAutofit fontScale="90000"/>
          </a:bodyPr>
          <a:lstStyle/>
          <a:p>
            <a:r>
              <a:rPr lang="en-US">
                <a:latin typeface="Franklin Gothic Medium Cond"/>
              </a:rPr>
              <a:t>Two Types of Compression in LLM Workflows </a:t>
            </a:r>
            <a:endParaRPr lang="en-US"/>
          </a:p>
        </p:txBody>
      </p:sp>
      <p:sp>
        <p:nvSpPr>
          <p:cNvPr id="5" name="Slide Number Placeholder 4">
            <a:extLst>
              <a:ext uri="{FF2B5EF4-FFF2-40B4-BE49-F238E27FC236}">
                <a16:creationId xmlns:a16="http://schemas.microsoft.com/office/drawing/2014/main" id="{8C675F19-F817-55B9-DB5F-6D3E194F7026}"/>
              </a:ext>
            </a:extLst>
          </p:cNvPr>
          <p:cNvSpPr>
            <a:spLocks noGrp="1"/>
          </p:cNvSpPr>
          <p:nvPr>
            <p:ph type="sldNum" sz="quarter" idx="19"/>
          </p:nvPr>
        </p:nvSpPr>
        <p:spPr/>
        <p:txBody>
          <a:bodyPr/>
          <a:lstStyle/>
          <a:p>
            <a:fld id="{6D22F896-40B5-4ADD-8801-0D06FADFA095}" type="slidenum">
              <a:rPr lang="en-US" smtClean="0"/>
              <a:pPr/>
              <a:t>20</a:t>
            </a:fld>
            <a:endParaRPr lang="en-US"/>
          </a:p>
        </p:txBody>
      </p:sp>
      <p:sp>
        <p:nvSpPr>
          <p:cNvPr id="7" name="Text Placeholder 2">
            <a:extLst>
              <a:ext uri="{FF2B5EF4-FFF2-40B4-BE49-F238E27FC236}">
                <a16:creationId xmlns:a16="http://schemas.microsoft.com/office/drawing/2014/main" id="{0273B055-985A-FA82-E087-D14AD354204F}"/>
              </a:ext>
            </a:extLst>
          </p:cNvPr>
          <p:cNvSpPr txBox="1">
            <a:spLocks/>
          </p:cNvSpPr>
          <p:nvPr/>
        </p:nvSpPr>
        <p:spPr>
          <a:xfrm>
            <a:off x="6030041" y="1714159"/>
            <a:ext cx="5707390" cy="2694486"/>
          </a:xfrm>
          <a:prstGeom prst="rect">
            <a:avLst/>
          </a:prstGeom>
        </p:spPr>
        <p:txBody>
          <a:bodyPr vert="horz" lIns="91440" tIns="45720" rIns="91440" bIns="45720" numCol="1" rtlCol="0" anchor="t">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dirty="0">
                <a:latin typeface="Franklin Gothic Book"/>
              </a:rPr>
              <a:t>During Deployment </a:t>
            </a:r>
            <a:endParaRPr lang="en-US"/>
          </a:p>
          <a:p>
            <a:pPr algn="ctr"/>
            <a:r>
              <a:rPr lang="en-US" sz="2600" b="1" dirty="0">
                <a:latin typeface="Franklin Gothic Book"/>
              </a:rPr>
              <a:t>(e.g., GGUF for </a:t>
            </a:r>
            <a:r>
              <a:rPr lang="en-US" sz="2600" b="1" dirty="0" err="1">
                <a:latin typeface="Franklin Gothic Book"/>
              </a:rPr>
              <a:t>Ollama</a:t>
            </a:r>
            <a:r>
              <a:rPr lang="en-US" sz="2600" b="1" dirty="0">
                <a:latin typeface="Franklin Gothic Book"/>
              </a:rPr>
              <a:t>)</a:t>
            </a:r>
            <a:endParaRPr lang="en-US"/>
          </a:p>
          <a:p>
            <a:pPr marL="285750" indent="-285750">
              <a:buFont typeface="Arial"/>
              <a:buChar char="•"/>
            </a:pPr>
            <a:r>
              <a:rPr lang="en-US" sz="2000" dirty="0">
                <a:latin typeface="Franklin Gothic Book"/>
              </a:rPr>
              <a:t>Compression techniques are applied </a:t>
            </a:r>
            <a:r>
              <a:rPr lang="en-US" sz="2000" b="1" dirty="0">
                <a:latin typeface="Franklin Gothic Book"/>
              </a:rPr>
              <a:t>to reduce </a:t>
            </a:r>
            <a:r>
              <a:rPr lang="en-US" sz="2000" b="1">
                <a:latin typeface="Franklin Gothic Book"/>
              </a:rPr>
              <a:t>GPU memory usage during serving</a:t>
            </a:r>
            <a:endParaRPr lang="en-US" sz="2000" b="1"/>
          </a:p>
          <a:p>
            <a:pPr marL="285750" indent="-285750">
              <a:buFont typeface="Arial"/>
              <a:buChar char="•"/>
            </a:pPr>
            <a:r>
              <a:rPr lang="en-US" sz="2000">
                <a:latin typeface="Franklin Gothic Book"/>
              </a:rPr>
              <a:t>Enables running fine-tuned large models on limited </a:t>
            </a:r>
            <a:r>
              <a:rPr lang="en-US" sz="2000" dirty="0">
                <a:latin typeface="Franklin Gothic Book"/>
              </a:rPr>
              <a:t>hardware</a:t>
            </a:r>
            <a:endParaRPr lang="en-US" sz="2000"/>
          </a:p>
          <a:p>
            <a:pPr marL="285750" indent="-285750">
              <a:buFont typeface="Arial"/>
              <a:buChar char="•"/>
            </a:pPr>
            <a:r>
              <a:rPr lang="en-US" sz="2000">
                <a:latin typeface="Franklin Gothic Book"/>
              </a:rPr>
              <a:t>Prevents out-of-memory errors during inference</a:t>
            </a:r>
            <a:endParaRPr lang="en-US" sz="2000" dirty="0"/>
          </a:p>
        </p:txBody>
      </p:sp>
      <p:pic>
        <p:nvPicPr>
          <p:cNvPr id="8" name="Picture 7" descr="FAQ - Ollama">
            <a:extLst>
              <a:ext uri="{FF2B5EF4-FFF2-40B4-BE49-F238E27FC236}">
                <a16:creationId xmlns:a16="http://schemas.microsoft.com/office/drawing/2014/main" id="{AB903553-ABA1-36D7-E3BC-3E96317D7A5D}"/>
              </a:ext>
            </a:extLst>
          </p:cNvPr>
          <p:cNvPicPr>
            <a:picLocks noChangeAspect="1"/>
          </p:cNvPicPr>
          <p:nvPr/>
        </p:nvPicPr>
        <p:blipFill>
          <a:blip r:embed="rId3"/>
          <a:srcRect r="3750"/>
          <a:stretch>
            <a:fillRect/>
          </a:stretch>
        </p:blipFill>
        <p:spPr>
          <a:xfrm>
            <a:off x="6309360" y="1592580"/>
            <a:ext cx="975456" cy="1013460"/>
          </a:xfrm>
          <a:prstGeom prst="rect">
            <a:avLst/>
          </a:prstGeom>
        </p:spPr>
      </p:pic>
      <p:pic>
        <p:nvPicPr>
          <p:cNvPr id="10" name="Picture 9" descr="Cirkel Gentagelse Cyklus - Gratis vektor grafik på Pixabay">
            <a:extLst>
              <a:ext uri="{FF2B5EF4-FFF2-40B4-BE49-F238E27FC236}">
                <a16:creationId xmlns:a16="http://schemas.microsoft.com/office/drawing/2014/main" id="{60759914-6DF7-16D5-5DCC-4999A9AA93CF}"/>
              </a:ext>
            </a:extLst>
          </p:cNvPr>
          <p:cNvPicPr>
            <a:picLocks noChangeAspect="1"/>
          </p:cNvPicPr>
          <p:nvPr/>
        </p:nvPicPr>
        <p:blipFill>
          <a:blip r:embed="rId4"/>
          <a:stretch>
            <a:fillRect/>
          </a:stretch>
        </p:blipFill>
        <p:spPr>
          <a:xfrm>
            <a:off x="685800" y="1716405"/>
            <a:ext cx="906780" cy="887730"/>
          </a:xfrm>
          <a:prstGeom prst="rect">
            <a:avLst/>
          </a:prstGeom>
        </p:spPr>
      </p:pic>
      <p:sp>
        <p:nvSpPr>
          <p:cNvPr id="3" name="Text Placeholder 2">
            <a:extLst>
              <a:ext uri="{FF2B5EF4-FFF2-40B4-BE49-F238E27FC236}">
                <a16:creationId xmlns:a16="http://schemas.microsoft.com/office/drawing/2014/main" id="{B09536D8-F21E-BFE0-85A5-7F50677405C6}"/>
              </a:ext>
            </a:extLst>
          </p:cNvPr>
          <p:cNvSpPr>
            <a:spLocks noGrp="1"/>
          </p:cNvSpPr>
          <p:nvPr>
            <p:ph type="body" sz="quarter" idx="10"/>
          </p:nvPr>
        </p:nvSpPr>
        <p:spPr>
          <a:xfrm>
            <a:off x="126999" y="1715389"/>
            <a:ext cx="5375551" cy="2694486"/>
          </a:xfrm>
        </p:spPr>
        <p:txBody>
          <a:bodyPr vert="horz" lIns="91440" tIns="45720" rIns="91440" bIns="45720" numCol="1" rtlCol="0" anchor="t">
            <a:noAutofit/>
          </a:bodyPr>
          <a:lstStyle/>
          <a:p>
            <a:pPr algn="ctr"/>
            <a:r>
              <a:rPr lang="en-US" sz="2600" b="1" dirty="0">
                <a:latin typeface="Franklin Gothic Book"/>
              </a:rPr>
              <a:t>During Training </a:t>
            </a:r>
            <a:endParaRPr lang="en-US"/>
          </a:p>
          <a:p>
            <a:pPr algn="ctr"/>
            <a:r>
              <a:rPr lang="en-US" sz="2600" b="1" dirty="0">
                <a:latin typeface="Franklin Gothic Book"/>
              </a:rPr>
              <a:t>(e.g., </a:t>
            </a:r>
            <a:r>
              <a:rPr lang="en-US" sz="2600" b="1" dirty="0" err="1">
                <a:latin typeface="Franklin Gothic Book"/>
              </a:rPr>
              <a:t>QLoRA</a:t>
            </a:r>
            <a:r>
              <a:rPr lang="en-US" sz="2600" b="1" dirty="0">
                <a:latin typeface="Franklin Gothic Book"/>
              </a:rPr>
              <a:t>) </a:t>
            </a:r>
            <a:endParaRPr lang="en-US"/>
          </a:p>
          <a:p>
            <a:pPr marL="285750" indent="-285750">
              <a:buFont typeface="Arial"/>
              <a:buChar char="•"/>
            </a:pPr>
            <a:r>
              <a:rPr lang="en-US" sz="2000" dirty="0">
                <a:latin typeface="Franklin Gothic Book"/>
              </a:rPr>
              <a:t>Compression techniques are applied </a:t>
            </a:r>
            <a:r>
              <a:rPr lang="en-US" sz="2000" b="1" dirty="0">
                <a:latin typeface="Franklin Gothic Book"/>
              </a:rPr>
              <a:t>to </a:t>
            </a:r>
            <a:r>
              <a:rPr lang="en-US" sz="2000" b="1">
                <a:latin typeface="Franklin Gothic Book"/>
              </a:rPr>
              <a:t>reduce GPU memory usage during training</a:t>
            </a:r>
            <a:endParaRPr lang="en-US" sz="2000" b="1"/>
          </a:p>
          <a:p>
            <a:pPr marL="285750" indent="-285750">
              <a:buFont typeface="Arial"/>
              <a:buChar char="•"/>
            </a:pPr>
            <a:r>
              <a:rPr lang="en-US" sz="2000" dirty="0">
                <a:latin typeface="Franklin Gothic Book"/>
              </a:rPr>
              <a:t>Enables fine-tuning large models on limited hardware</a:t>
            </a:r>
            <a:endParaRPr lang="en-US" sz="2000"/>
          </a:p>
          <a:p>
            <a:pPr marL="285750" indent="-285750">
              <a:buFont typeface="Arial"/>
              <a:buChar char="•"/>
            </a:pPr>
            <a:r>
              <a:rPr lang="en-US" sz="2000" dirty="0">
                <a:latin typeface="Franklin Gothic Book"/>
              </a:rPr>
              <a:t>Prevents out-of-memory errors during training</a:t>
            </a:r>
            <a:endParaRPr lang="en-US" sz="2000" dirty="0"/>
          </a:p>
          <a:p>
            <a:pPr marL="285750" indent="-285750">
              <a:buFont typeface="Arial"/>
              <a:buChar char="•"/>
            </a:pPr>
            <a:endParaRPr lang="en-US" dirty="0"/>
          </a:p>
        </p:txBody>
      </p:sp>
      <p:grpSp>
        <p:nvGrpSpPr>
          <p:cNvPr id="13" name="Group 12">
            <a:extLst>
              <a:ext uri="{FF2B5EF4-FFF2-40B4-BE49-F238E27FC236}">
                <a16:creationId xmlns:a16="http://schemas.microsoft.com/office/drawing/2014/main" id="{8816F4CF-5EAF-DB2D-60FE-07910D0A3F78}"/>
              </a:ext>
            </a:extLst>
          </p:cNvPr>
          <p:cNvGrpSpPr/>
          <p:nvPr/>
        </p:nvGrpSpPr>
        <p:grpSpPr>
          <a:xfrm>
            <a:off x="335280" y="4495800"/>
            <a:ext cx="4960620" cy="571500"/>
            <a:chOff x="464820" y="4411980"/>
            <a:chExt cx="4960620" cy="571500"/>
          </a:xfrm>
        </p:grpSpPr>
        <p:sp>
          <p:nvSpPr>
            <p:cNvPr id="11" name="Rectangle: Rounded Corners 10">
              <a:extLst>
                <a:ext uri="{FF2B5EF4-FFF2-40B4-BE49-F238E27FC236}">
                  <a16:creationId xmlns:a16="http://schemas.microsoft.com/office/drawing/2014/main" id="{65DC5028-3003-43C4-FC85-6742ACED353F}"/>
                </a:ext>
              </a:extLst>
            </p:cNvPr>
            <p:cNvSpPr/>
            <p:nvPr/>
          </p:nvSpPr>
          <p:spPr>
            <a:xfrm>
              <a:off x="464820" y="4411980"/>
              <a:ext cx="4960620" cy="571500"/>
            </a:xfrm>
            <a:prstGeom prst="round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2C939E9-F046-19BC-8098-2A6E264683D2}"/>
                </a:ext>
              </a:extLst>
            </p:cNvPr>
            <p:cNvSpPr txBox="1"/>
            <p:nvPr/>
          </p:nvSpPr>
          <p:spPr>
            <a:xfrm>
              <a:off x="464820" y="4495800"/>
              <a:ext cx="49606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baseline="0" dirty="0">
                  <a:latin typeface="Franklin Gothic Book"/>
                </a:rPr>
                <a:t>Goal: </a:t>
              </a:r>
              <a:r>
                <a:rPr lang="en-US" sz="2000" baseline="0" dirty="0">
                  <a:latin typeface="Franklin Gothic Book"/>
                </a:rPr>
                <a:t>Make fine-tuning LLMs feasible.</a:t>
              </a:r>
              <a:endParaRPr lang="en-US" sz="2000" dirty="0"/>
            </a:p>
          </p:txBody>
        </p:sp>
      </p:grpSp>
      <p:grpSp>
        <p:nvGrpSpPr>
          <p:cNvPr id="17" name="Group 16">
            <a:extLst>
              <a:ext uri="{FF2B5EF4-FFF2-40B4-BE49-F238E27FC236}">
                <a16:creationId xmlns:a16="http://schemas.microsoft.com/office/drawing/2014/main" id="{B82F9885-6CFE-DA50-414C-1A3A4D5C0B9E}"/>
              </a:ext>
            </a:extLst>
          </p:cNvPr>
          <p:cNvGrpSpPr/>
          <p:nvPr/>
        </p:nvGrpSpPr>
        <p:grpSpPr>
          <a:xfrm>
            <a:off x="6309360" y="4495800"/>
            <a:ext cx="5052060" cy="708660"/>
            <a:chOff x="6309360" y="4495800"/>
            <a:chExt cx="5052060" cy="708660"/>
          </a:xfrm>
        </p:grpSpPr>
        <p:sp>
          <p:nvSpPr>
            <p:cNvPr id="15" name="Rectangle: Rounded Corners 14">
              <a:extLst>
                <a:ext uri="{FF2B5EF4-FFF2-40B4-BE49-F238E27FC236}">
                  <a16:creationId xmlns:a16="http://schemas.microsoft.com/office/drawing/2014/main" id="{CDD8E8A7-8B0D-B4AC-8318-69732EFAFBFA}"/>
                </a:ext>
              </a:extLst>
            </p:cNvPr>
            <p:cNvSpPr/>
            <p:nvPr/>
          </p:nvSpPr>
          <p:spPr>
            <a:xfrm>
              <a:off x="6309360" y="4495800"/>
              <a:ext cx="5052060" cy="708660"/>
            </a:xfrm>
            <a:prstGeom prst="round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F9C6925-732C-CC14-3E06-FC178BDB9BFB}"/>
                </a:ext>
              </a:extLst>
            </p:cNvPr>
            <p:cNvSpPr txBox="1"/>
            <p:nvPr/>
          </p:nvSpPr>
          <p:spPr>
            <a:xfrm>
              <a:off x="6309360" y="4495800"/>
              <a:ext cx="48844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baseline="0" dirty="0">
                  <a:latin typeface="Franklin Gothic Book"/>
                  <a:ea typeface="Segoe UI"/>
                  <a:cs typeface="Segoe UI"/>
                </a:rPr>
                <a:t>Goal:</a:t>
              </a:r>
              <a:r>
                <a:rPr lang="en-US" sz="2000" baseline="0" dirty="0">
                  <a:latin typeface="Franklin Gothic Book"/>
                  <a:ea typeface="Segoe UI"/>
                  <a:cs typeface="Segoe UI"/>
                </a:rPr>
                <a:t> Make trained models runnable and </a:t>
              </a:r>
              <a:r>
                <a:rPr lang="en-US" sz="2000" dirty="0">
                  <a:latin typeface="Franklin Gothic Book"/>
                  <a:ea typeface="Segoe UI"/>
                  <a:cs typeface="Segoe UI"/>
                </a:rPr>
                <a:t>easy to</a:t>
              </a:r>
              <a:r>
                <a:rPr lang="en-US" sz="2000" baseline="0" dirty="0">
                  <a:latin typeface="Franklin Gothic Book"/>
                  <a:ea typeface="Segoe UI"/>
                  <a:cs typeface="Segoe UI"/>
                </a:rPr>
                <a:t> deploy</a:t>
              </a:r>
              <a:endParaRPr lang="en-US" sz="2000" dirty="0"/>
            </a:p>
          </p:txBody>
        </p:sp>
      </p:grpSp>
    </p:spTree>
    <p:extLst>
      <p:ext uri="{BB962C8B-B14F-4D97-AF65-F5344CB8AC3E}">
        <p14:creationId xmlns:p14="http://schemas.microsoft.com/office/powerpoint/2010/main" val="1458894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5BB1-561C-2CC9-304C-A7A246D53F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602A4F-E68A-3AFA-6490-64741351A9BE}"/>
              </a:ext>
            </a:extLst>
          </p:cNvPr>
          <p:cNvSpPr>
            <a:spLocks noGrp="1"/>
          </p:cNvSpPr>
          <p:nvPr>
            <p:ph type="body" sz="quarter" idx="11"/>
          </p:nvPr>
        </p:nvSpPr>
        <p:spPr>
          <a:xfrm>
            <a:off x="548640" y="954291"/>
            <a:ext cx="11277600" cy="365760"/>
          </a:xfrm>
        </p:spPr>
        <p:txBody>
          <a:bodyPr vert="horz" lIns="91440" tIns="45720" rIns="91440" bIns="45720" rtlCol="0" anchor="t">
            <a:noAutofit/>
          </a:bodyPr>
          <a:lstStyle/>
          <a:p>
            <a:r>
              <a:rPr lang="en-US" dirty="0">
                <a:solidFill>
                  <a:schemeClr val="accent3"/>
                </a:solidFill>
                <a:latin typeface="Franklin Gothic Medium Cond"/>
              </a:rPr>
              <a:t>Intro to Quantization  </a:t>
            </a:r>
            <a:endParaRPr lang="en-US" dirty="0">
              <a:solidFill>
                <a:schemeClr val="accent3"/>
              </a:solidFill>
            </a:endParaRPr>
          </a:p>
        </p:txBody>
      </p:sp>
      <p:sp>
        <p:nvSpPr>
          <p:cNvPr id="3" name="Text Placeholder 2">
            <a:extLst>
              <a:ext uri="{FF2B5EF4-FFF2-40B4-BE49-F238E27FC236}">
                <a16:creationId xmlns:a16="http://schemas.microsoft.com/office/drawing/2014/main" id="{E68B6B74-99A9-6978-66F8-AEFF2B16A6DD}"/>
              </a:ext>
            </a:extLst>
          </p:cNvPr>
          <p:cNvSpPr>
            <a:spLocks noGrp="1"/>
          </p:cNvSpPr>
          <p:nvPr>
            <p:ph type="body" sz="quarter" idx="10"/>
          </p:nvPr>
        </p:nvSpPr>
        <p:spPr>
          <a:xfrm>
            <a:off x="534067" y="1556024"/>
            <a:ext cx="5551713" cy="2811059"/>
          </a:xfrm>
        </p:spPr>
        <p:txBody>
          <a:bodyPr vert="horz" lIns="91440" tIns="45720" rIns="91440" bIns="45720" numCol="1" rtlCol="0" anchor="t">
            <a:noAutofit/>
          </a:bodyPr>
          <a:lstStyle/>
          <a:p>
            <a:pPr marL="285750" indent="-285750">
              <a:buFont typeface="Arial"/>
              <a:buChar char="•"/>
            </a:pPr>
            <a:r>
              <a:rPr lang="en-US" dirty="0">
                <a:latin typeface="Franklin Gothic Book"/>
              </a:rPr>
              <a:t>Represents numerical model weights using </a:t>
            </a:r>
            <a:r>
              <a:rPr lang="en-US" b="1" dirty="0">
                <a:latin typeface="Franklin Gothic Book"/>
              </a:rPr>
              <a:t>fewer bits </a:t>
            </a:r>
            <a:endParaRPr lang="en-US" dirty="0">
              <a:latin typeface="Franklin Gothic Book"/>
            </a:endParaRPr>
          </a:p>
          <a:p>
            <a:pPr marL="285750" indent="-285750">
              <a:buFont typeface="Arial"/>
              <a:buChar char="•"/>
            </a:pPr>
            <a:r>
              <a:rPr lang="en-US" dirty="0">
                <a:latin typeface="Franklin Gothic Book"/>
              </a:rPr>
              <a:t>Instead of FP16 (16-bit floats) / FP32 (32-bit floats):</a:t>
            </a:r>
          </a:p>
          <a:p>
            <a:pPr marL="742950" lvl="1" indent="-285750">
              <a:buFont typeface="Arial"/>
              <a:buChar char="•"/>
            </a:pPr>
            <a:r>
              <a:rPr lang="en-US" b="1" dirty="0"/>
              <a:t>INT8 (8-bit)</a:t>
            </a:r>
            <a:endParaRPr lang="en-US" dirty="0"/>
          </a:p>
          <a:p>
            <a:pPr marL="742950" lvl="1" indent="-285750">
              <a:buFont typeface="Arial"/>
              <a:buChar char="•"/>
            </a:pPr>
            <a:r>
              <a:rPr lang="en-US" b="1" dirty="0"/>
              <a:t>INT4 (4-bit)</a:t>
            </a:r>
            <a:endParaRPr lang="en-US" dirty="0"/>
          </a:p>
          <a:p>
            <a:pPr marL="285750" indent="-285750">
              <a:buFont typeface="Arial"/>
              <a:buChar char="•"/>
            </a:pPr>
            <a:r>
              <a:rPr lang="en-US" b="1" dirty="0">
                <a:latin typeface="Franklin Gothic Book"/>
              </a:rPr>
              <a:t>Reduces:</a:t>
            </a:r>
          </a:p>
          <a:p>
            <a:pPr marL="742950" lvl="1" indent="-285750">
              <a:buFont typeface="Arial"/>
              <a:buChar char="•"/>
            </a:pPr>
            <a:r>
              <a:rPr lang="en-US" dirty="0"/>
              <a:t>Model size</a:t>
            </a:r>
          </a:p>
          <a:p>
            <a:pPr marL="742950" lvl="1" indent="-285750">
              <a:buFont typeface="Arial"/>
              <a:buChar char="•"/>
            </a:pPr>
            <a:r>
              <a:rPr lang="en-US" dirty="0"/>
              <a:t>GPU/CPU memory usage</a:t>
            </a:r>
          </a:p>
          <a:p>
            <a:pPr marL="742950" lvl="1" indent="-285750">
              <a:buFont typeface="Arial"/>
              <a:buChar char="•"/>
            </a:pPr>
            <a:r>
              <a:rPr lang="en-US" dirty="0"/>
              <a:t>Inference latency</a:t>
            </a:r>
          </a:p>
        </p:txBody>
      </p:sp>
      <p:sp>
        <p:nvSpPr>
          <p:cNvPr id="4" name="Title 3">
            <a:extLst>
              <a:ext uri="{FF2B5EF4-FFF2-40B4-BE49-F238E27FC236}">
                <a16:creationId xmlns:a16="http://schemas.microsoft.com/office/drawing/2014/main" id="{60C621F9-C4BA-3224-680C-B962883514FA}"/>
              </a:ext>
            </a:extLst>
          </p:cNvPr>
          <p:cNvSpPr>
            <a:spLocks noGrp="1"/>
          </p:cNvSpPr>
          <p:nvPr>
            <p:ph type="title"/>
          </p:nvPr>
        </p:nvSpPr>
        <p:spPr/>
        <p:txBody>
          <a:bodyPr>
            <a:normAutofit fontScale="90000"/>
          </a:bodyPr>
          <a:lstStyle/>
          <a:p>
            <a:r>
              <a:rPr lang="en-US">
                <a:latin typeface="Franklin Gothic Medium Cond"/>
              </a:rPr>
              <a:t>Types of Compression: Quantization</a:t>
            </a:r>
            <a:endParaRPr lang="en-US"/>
          </a:p>
        </p:txBody>
      </p:sp>
      <p:sp>
        <p:nvSpPr>
          <p:cNvPr id="5" name="Slide Number Placeholder 4">
            <a:extLst>
              <a:ext uri="{FF2B5EF4-FFF2-40B4-BE49-F238E27FC236}">
                <a16:creationId xmlns:a16="http://schemas.microsoft.com/office/drawing/2014/main" id="{6E30E3A5-9261-4538-0AAD-D861273B65FE}"/>
              </a:ext>
            </a:extLst>
          </p:cNvPr>
          <p:cNvSpPr>
            <a:spLocks noGrp="1"/>
          </p:cNvSpPr>
          <p:nvPr>
            <p:ph type="sldNum" sz="quarter" idx="19"/>
          </p:nvPr>
        </p:nvSpPr>
        <p:spPr/>
        <p:txBody>
          <a:bodyPr/>
          <a:lstStyle/>
          <a:p>
            <a:fld id="{6D22F896-40B5-4ADD-8801-0D06FADFA095}" type="slidenum">
              <a:rPr lang="en-US" smtClean="0"/>
              <a:pPr/>
              <a:t>21</a:t>
            </a:fld>
            <a:endParaRPr lang="en-US"/>
          </a:p>
        </p:txBody>
      </p:sp>
      <p:pic>
        <p:nvPicPr>
          <p:cNvPr id="6" name="Picture 5" descr="A screenshot of a computer&#10;&#10;AI-generated content may be incorrect.">
            <a:extLst>
              <a:ext uri="{FF2B5EF4-FFF2-40B4-BE49-F238E27FC236}">
                <a16:creationId xmlns:a16="http://schemas.microsoft.com/office/drawing/2014/main" id="{B3D4E52F-60A8-34FD-7C7B-254D6569ABD1}"/>
              </a:ext>
            </a:extLst>
          </p:cNvPr>
          <p:cNvPicPr>
            <a:picLocks noChangeAspect="1"/>
          </p:cNvPicPr>
          <p:nvPr/>
        </p:nvPicPr>
        <p:blipFill>
          <a:blip r:embed="rId3"/>
          <a:srcRect t="21358"/>
          <a:stretch>
            <a:fillRect/>
          </a:stretch>
        </p:blipFill>
        <p:spPr>
          <a:xfrm>
            <a:off x="5937731" y="953810"/>
            <a:ext cx="5890026" cy="4765361"/>
          </a:xfrm>
          <a:prstGeom prst="rect">
            <a:avLst/>
          </a:prstGeom>
        </p:spPr>
      </p:pic>
      <p:grpSp>
        <p:nvGrpSpPr>
          <p:cNvPr id="11" name="Group 10">
            <a:extLst>
              <a:ext uri="{FF2B5EF4-FFF2-40B4-BE49-F238E27FC236}">
                <a16:creationId xmlns:a16="http://schemas.microsoft.com/office/drawing/2014/main" id="{B6BE0F65-897A-AA97-147C-43B787461BD9}"/>
              </a:ext>
            </a:extLst>
          </p:cNvPr>
          <p:cNvGrpSpPr/>
          <p:nvPr/>
        </p:nvGrpSpPr>
        <p:grpSpPr>
          <a:xfrm>
            <a:off x="548640" y="4632960"/>
            <a:ext cx="5181600" cy="1325880"/>
            <a:chOff x="533400" y="4533900"/>
            <a:chExt cx="5181600" cy="1325880"/>
          </a:xfrm>
        </p:grpSpPr>
        <p:sp>
          <p:nvSpPr>
            <p:cNvPr id="7" name="Rectangle: Rounded Corners 6">
              <a:extLst>
                <a:ext uri="{FF2B5EF4-FFF2-40B4-BE49-F238E27FC236}">
                  <a16:creationId xmlns:a16="http://schemas.microsoft.com/office/drawing/2014/main" id="{115D46FD-CB57-C615-05E2-9CDC7D2304BA}"/>
                </a:ext>
              </a:extLst>
            </p:cNvPr>
            <p:cNvSpPr/>
            <p:nvPr/>
          </p:nvSpPr>
          <p:spPr>
            <a:xfrm>
              <a:off x="533400" y="4533900"/>
              <a:ext cx="5181600" cy="1325880"/>
            </a:xfrm>
            <a:prstGeom prst="roundRect">
              <a:avLst/>
            </a:prstGeom>
            <a:solidFill>
              <a:srgbClr val="CA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Trendy Balance Scale 25439216 Vector Art at Vecteezy">
              <a:extLst>
                <a:ext uri="{FF2B5EF4-FFF2-40B4-BE49-F238E27FC236}">
                  <a16:creationId xmlns:a16="http://schemas.microsoft.com/office/drawing/2014/main" id="{88AC7445-F9FB-7E83-3ABA-A881CE1A55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29640" y="4533900"/>
              <a:ext cx="1333500" cy="1325880"/>
            </a:xfrm>
            <a:prstGeom prst="rect">
              <a:avLst/>
            </a:prstGeom>
          </p:spPr>
        </p:pic>
        <p:sp>
          <p:nvSpPr>
            <p:cNvPr id="10" name="Text Placeholder 2">
              <a:extLst>
                <a:ext uri="{FF2B5EF4-FFF2-40B4-BE49-F238E27FC236}">
                  <a16:creationId xmlns:a16="http://schemas.microsoft.com/office/drawing/2014/main" id="{EFC3F8BC-13F9-BE17-5D38-1481724E3CE0}"/>
                </a:ext>
              </a:extLst>
            </p:cNvPr>
            <p:cNvSpPr txBox="1">
              <a:spLocks/>
            </p:cNvSpPr>
            <p:nvPr/>
          </p:nvSpPr>
          <p:spPr>
            <a:xfrm>
              <a:off x="2124107" y="4842784"/>
              <a:ext cx="3463833" cy="377739"/>
            </a:xfrm>
            <a:prstGeom prst="rect">
              <a:avLst/>
            </a:prstGeom>
          </p:spPr>
          <p:txBody>
            <a:bodyPr vert="horz" lIns="91440" tIns="45720" rIns="91440" bIns="45720" numCol="1" rtlCol="0" anchor="t">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rgbClr val="C00000"/>
                  </a:solidFill>
                  <a:latin typeface="Franklin Gothic Book"/>
                </a:rPr>
                <a:t>Tradeoff between </a:t>
              </a:r>
              <a:r>
                <a:rPr lang="en-US" sz="2200" b="1" u="sng" dirty="0">
                  <a:solidFill>
                    <a:srgbClr val="C00000"/>
                  </a:solidFill>
                  <a:latin typeface="Franklin Gothic Book"/>
                </a:rPr>
                <a:t>Precision</a:t>
              </a:r>
              <a:r>
                <a:rPr lang="en-US" sz="2200" b="1" dirty="0">
                  <a:solidFill>
                    <a:srgbClr val="C00000"/>
                  </a:solidFill>
                  <a:latin typeface="Franklin Gothic Book"/>
                </a:rPr>
                <a:t> and </a:t>
              </a:r>
              <a:r>
                <a:rPr lang="en-US" sz="2200" b="1" u="sng" dirty="0">
                  <a:solidFill>
                    <a:srgbClr val="C00000"/>
                  </a:solidFill>
                  <a:latin typeface="Franklin Gothic Book"/>
                </a:rPr>
                <a:t>Efficiency</a:t>
              </a:r>
              <a:endParaRPr lang="en-US" sz="2200" b="1" u="sng" dirty="0">
                <a:solidFill>
                  <a:srgbClr val="C00000"/>
                </a:solidFill>
              </a:endParaRPr>
            </a:p>
          </p:txBody>
        </p:sp>
      </p:grpSp>
      <p:sp>
        <p:nvSpPr>
          <p:cNvPr id="12" name="TextBox 11">
            <a:extLst>
              <a:ext uri="{FF2B5EF4-FFF2-40B4-BE49-F238E27FC236}">
                <a16:creationId xmlns:a16="http://schemas.microsoft.com/office/drawing/2014/main" id="{2427E39F-1514-131E-1079-2C8FD09B1FDB}"/>
              </a:ext>
            </a:extLst>
          </p:cNvPr>
          <p:cNvSpPr txBox="1"/>
          <p:nvPr/>
        </p:nvSpPr>
        <p:spPr>
          <a:xfrm>
            <a:off x="6187440" y="5676900"/>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https://www.inferless.com/learn/quantization-techniques-demystified-boosting-efficiency-in-large-language-models-llms</a:t>
            </a:r>
          </a:p>
          <a:p>
            <a:pPr algn="ctr"/>
            <a:endParaRPr lang="en-US"/>
          </a:p>
        </p:txBody>
      </p:sp>
    </p:spTree>
    <p:extLst>
      <p:ext uri="{BB962C8B-B14F-4D97-AF65-F5344CB8AC3E}">
        <p14:creationId xmlns:p14="http://schemas.microsoft.com/office/powerpoint/2010/main" val="1369442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BDB6B-BBFE-4BE3-0DBA-3436FD52FB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57BD11-7387-B697-FBBD-96623940F072}"/>
              </a:ext>
            </a:extLst>
          </p:cNvPr>
          <p:cNvSpPr>
            <a:spLocks noGrp="1"/>
          </p:cNvSpPr>
          <p:nvPr>
            <p:ph type="body" sz="quarter" idx="11"/>
          </p:nvPr>
        </p:nvSpPr>
        <p:spPr>
          <a:xfrm>
            <a:off x="548640" y="954291"/>
            <a:ext cx="11277600" cy="365760"/>
          </a:xfrm>
        </p:spPr>
        <p:txBody>
          <a:bodyPr vert="horz" lIns="91440" tIns="45720" rIns="91440" bIns="45720" rtlCol="0" anchor="t">
            <a:noAutofit/>
          </a:bodyPr>
          <a:lstStyle/>
          <a:p>
            <a:r>
              <a:rPr lang="en-US" dirty="0">
                <a:solidFill>
                  <a:schemeClr val="accent3"/>
                </a:solidFill>
                <a:latin typeface="Franklin Gothic Medium Cond"/>
              </a:rPr>
              <a:t>Compression During Training </a:t>
            </a:r>
            <a:endParaRPr lang="en-US" dirty="0">
              <a:solidFill>
                <a:schemeClr val="accent3"/>
              </a:solidFill>
            </a:endParaRPr>
          </a:p>
        </p:txBody>
      </p:sp>
      <p:sp>
        <p:nvSpPr>
          <p:cNvPr id="3" name="Text Placeholder 2">
            <a:extLst>
              <a:ext uri="{FF2B5EF4-FFF2-40B4-BE49-F238E27FC236}">
                <a16:creationId xmlns:a16="http://schemas.microsoft.com/office/drawing/2014/main" id="{50E7455D-5F65-0418-6B34-FE26484A1EE1}"/>
              </a:ext>
            </a:extLst>
          </p:cNvPr>
          <p:cNvSpPr>
            <a:spLocks noGrp="1"/>
          </p:cNvSpPr>
          <p:nvPr>
            <p:ph type="body" sz="quarter" idx="10"/>
          </p:nvPr>
        </p:nvSpPr>
        <p:spPr>
          <a:xfrm>
            <a:off x="366427" y="1533164"/>
            <a:ext cx="5356133" cy="4093759"/>
          </a:xfrm>
        </p:spPr>
        <p:txBody>
          <a:bodyPr vert="horz" lIns="91440" tIns="45720" rIns="91440" bIns="45720" numCol="1" rtlCol="0" anchor="t">
            <a:noAutofit/>
          </a:bodyPr>
          <a:lstStyle/>
          <a:p>
            <a:pPr marL="285750" indent="-285750">
              <a:buFont typeface="Arial"/>
              <a:buChar char="•"/>
            </a:pPr>
            <a:r>
              <a:rPr lang="en-US" b="1" dirty="0">
                <a:latin typeface="Franklin Gothic Book"/>
              </a:rPr>
              <a:t> 4-bit / 8-bit Normal Float (NF4 / NF8): </a:t>
            </a:r>
            <a:r>
              <a:rPr lang="en-US" dirty="0">
                <a:latin typeface="Franklin Gothic Book"/>
              </a:rPr>
              <a:t>Quantizes weights using values matched to the typical (roughly Gaussian) weight distribution, preserving quality better than naive rounding.</a:t>
            </a:r>
            <a:endParaRPr lang="en-US" dirty="0"/>
          </a:p>
          <a:p>
            <a:pPr marL="285750" indent="-285750">
              <a:buFont typeface="Arial"/>
              <a:buChar char="•"/>
            </a:pPr>
            <a:r>
              <a:rPr lang="en-US" b="1" dirty="0">
                <a:latin typeface="Franklin Gothic Book"/>
              </a:rPr>
              <a:t>Double Quantization: </a:t>
            </a:r>
            <a:r>
              <a:rPr lang="en-US" dirty="0">
                <a:latin typeface="Franklin Gothic Book"/>
              </a:rPr>
              <a:t>Further reduces memory by also quantizing the scaling factors used in weight quantization.</a:t>
            </a:r>
            <a:endParaRPr lang="en-US" dirty="0"/>
          </a:p>
          <a:p>
            <a:pPr marL="285750" indent="-285750">
              <a:buFont typeface="Arial"/>
              <a:buChar char="•"/>
            </a:pPr>
            <a:r>
              <a:rPr lang="en-US" b="1" dirty="0">
                <a:latin typeface="Franklin Gothic Book"/>
              </a:rPr>
              <a:t>Paged Optimizers: </a:t>
            </a:r>
            <a:r>
              <a:rPr lang="en-US" dirty="0">
                <a:latin typeface="Franklin Gothic Book"/>
              </a:rPr>
              <a:t>Manage GPU memory spikes during training by paging optimizer states between GPU and CPU memory, preventing out-of-memory errors.</a:t>
            </a:r>
            <a:endParaRPr lang="en-US" dirty="0"/>
          </a:p>
          <a:p>
            <a:endParaRPr lang="en-US" b="1" dirty="0"/>
          </a:p>
        </p:txBody>
      </p:sp>
      <p:sp>
        <p:nvSpPr>
          <p:cNvPr id="4" name="Title 3">
            <a:extLst>
              <a:ext uri="{FF2B5EF4-FFF2-40B4-BE49-F238E27FC236}">
                <a16:creationId xmlns:a16="http://schemas.microsoft.com/office/drawing/2014/main" id="{D71F1D9C-F647-2C83-4E35-E07EAC11303A}"/>
              </a:ext>
            </a:extLst>
          </p:cNvPr>
          <p:cNvSpPr>
            <a:spLocks noGrp="1"/>
          </p:cNvSpPr>
          <p:nvPr>
            <p:ph type="title"/>
          </p:nvPr>
        </p:nvSpPr>
        <p:spPr/>
        <p:txBody>
          <a:bodyPr>
            <a:normAutofit fontScale="90000"/>
          </a:bodyPr>
          <a:lstStyle/>
          <a:p>
            <a:r>
              <a:rPr lang="en-US">
                <a:latin typeface="Franklin Gothic Medium Cond"/>
              </a:rPr>
              <a:t>QLoRA</a:t>
            </a:r>
            <a:endParaRPr lang="en-US"/>
          </a:p>
        </p:txBody>
      </p:sp>
      <p:sp>
        <p:nvSpPr>
          <p:cNvPr id="5" name="Slide Number Placeholder 4">
            <a:extLst>
              <a:ext uri="{FF2B5EF4-FFF2-40B4-BE49-F238E27FC236}">
                <a16:creationId xmlns:a16="http://schemas.microsoft.com/office/drawing/2014/main" id="{1133F5D1-163C-33CD-8F81-3BA2689AB0D2}"/>
              </a:ext>
            </a:extLst>
          </p:cNvPr>
          <p:cNvSpPr>
            <a:spLocks noGrp="1"/>
          </p:cNvSpPr>
          <p:nvPr>
            <p:ph type="sldNum" sz="quarter" idx="19"/>
          </p:nvPr>
        </p:nvSpPr>
        <p:spPr/>
        <p:txBody>
          <a:bodyPr/>
          <a:lstStyle/>
          <a:p>
            <a:fld id="{6D22F896-40B5-4ADD-8801-0D06FADFA095}" type="slidenum">
              <a:rPr lang="en-US" smtClean="0"/>
              <a:pPr/>
              <a:t>22</a:t>
            </a:fld>
            <a:endParaRPr lang="en-US"/>
          </a:p>
        </p:txBody>
      </p:sp>
      <p:pic>
        <p:nvPicPr>
          <p:cNvPr id="9" name="Picture 8">
            <a:extLst>
              <a:ext uri="{FF2B5EF4-FFF2-40B4-BE49-F238E27FC236}">
                <a16:creationId xmlns:a16="http://schemas.microsoft.com/office/drawing/2014/main" id="{CEF58412-0B31-E403-DA25-8EE2D077D684}"/>
              </a:ext>
            </a:extLst>
          </p:cNvPr>
          <p:cNvPicPr>
            <a:picLocks noChangeAspect="1"/>
          </p:cNvPicPr>
          <p:nvPr/>
        </p:nvPicPr>
        <p:blipFill>
          <a:blip r:embed="rId3"/>
          <a:srcRect l="39770" t="8100" r="5866" b="16235"/>
          <a:stretch>
            <a:fillRect/>
          </a:stretch>
        </p:blipFill>
        <p:spPr>
          <a:xfrm>
            <a:off x="5723643" y="1139071"/>
            <a:ext cx="6004011" cy="4226750"/>
          </a:xfrm>
          <a:prstGeom prst="rect">
            <a:avLst/>
          </a:prstGeom>
        </p:spPr>
      </p:pic>
      <p:sp>
        <p:nvSpPr>
          <p:cNvPr id="13" name="TextBox 12">
            <a:extLst>
              <a:ext uri="{FF2B5EF4-FFF2-40B4-BE49-F238E27FC236}">
                <a16:creationId xmlns:a16="http://schemas.microsoft.com/office/drawing/2014/main" id="{039AEDC1-EBC9-E9F2-4C40-9E92882C2CC4}"/>
              </a:ext>
            </a:extLst>
          </p:cNvPr>
          <p:cNvSpPr txBox="1"/>
          <p:nvPr/>
        </p:nvSpPr>
        <p:spPr>
          <a:xfrm>
            <a:off x="5671820" y="5369560"/>
            <a:ext cx="61087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https://www.mercity.ai/blog-post/guide-to-fine-tuning-llms-with-lora-and-qlora</a:t>
            </a:r>
          </a:p>
        </p:txBody>
      </p:sp>
    </p:spTree>
    <p:extLst>
      <p:ext uri="{BB962C8B-B14F-4D97-AF65-F5344CB8AC3E}">
        <p14:creationId xmlns:p14="http://schemas.microsoft.com/office/powerpoint/2010/main" val="76894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D32304-78CA-7160-0236-18B0A0B8D8C5}"/>
              </a:ext>
            </a:extLst>
          </p:cNvPr>
          <p:cNvSpPr>
            <a:spLocks noGrp="1"/>
          </p:cNvSpPr>
          <p:nvPr>
            <p:ph type="body" sz="quarter" idx="11"/>
          </p:nvPr>
        </p:nvSpPr>
        <p:spPr/>
        <p:txBody>
          <a:bodyPr vert="horz" lIns="91440" tIns="45720" rIns="91440" bIns="45720" rtlCol="0" anchor="t">
            <a:noAutofit/>
          </a:bodyPr>
          <a:lstStyle/>
          <a:p>
            <a:r>
              <a:rPr lang="en-US" dirty="0">
                <a:solidFill>
                  <a:schemeClr val="accent3"/>
                </a:solidFill>
                <a:latin typeface="Franklin Gothic Medium Cond"/>
              </a:rPr>
              <a:t>Compression During Deployment </a:t>
            </a:r>
            <a:endParaRPr lang="en-US" dirty="0">
              <a:solidFill>
                <a:schemeClr val="accent3"/>
              </a:solidFill>
            </a:endParaRPr>
          </a:p>
        </p:txBody>
      </p:sp>
      <p:sp>
        <p:nvSpPr>
          <p:cNvPr id="3" name="Text Placeholder 2">
            <a:extLst>
              <a:ext uri="{FF2B5EF4-FFF2-40B4-BE49-F238E27FC236}">
                <a16:creationId xmlns:a16="http://schemas.microsoft.com/office/drawing/2014/main" id="{0A54EE1E-9491-258A-9A6D-57ACB03FBB22}"/>
              </a:ext>
            </a:extLst>
          </p:cNvPr>
          <p:cNvSpPr>
            <a:spLocks noGrp="1"/>
          </p:cNvSpPr>
          <p:nvPr>
            <p:ph type="body" sz="quarter" idx="10"/>
          </p:nvPr>
        </p:nvSpPr>
        <p:spPr>
          <a:xfrm>
            <a:off x="457199" y="1672864"/>
            <a:ext cx="5464250" cy="1753488"/>
          </a:xfrm>
        </p:spPr>
        <p:txBody>
          <a:bodyPr vert="horz" lIns="91440" tIns="45720" rIns="91440" bIns="45720" numCol="1" rtlCol="0" anchor="t">
            <a:noAutofit/>
          </a:bodyPr>
          <a:lstStyle/>
          <a:p>
            <a:pPr marL="285750" indent="-285750">
              <a:buFont typeface="Arial"/>
              <a:buChar char="•"/>
            </a:pPr>
            <a:r>
              <a:rPr lang="en-US" b="1" dirty="0">
                <a:latin typeface="Franklin Gothic Book"/>
              </a:rPr>
              <a:t>GGUF</a:t>
            </a:r>
            <a:r>
              <a:rPr lang="en-US" dirty="0">
                <a:latin typeface="Franklin Gothic Book"/>
              </a:rPr>
              <a:t> is a </a:t>
            </a:r>
            <a:r>
              <a:rPr lang="en-US" b="1" dirty="0">
                <a:latin typeface="Franklin Gothic Book"/>
              </a:rPr>
              <a:t>quantized model file format</a:t>
            </a:r>
            <a:r>
              <a:rPr lang="en-US" dirty="0">
                <a:latin typeface="Franklin Gothic Book"/>
              </a:rPr>
              <a:t> designed for efficient CPU/GPU inference</a:t>
            </a:r>
          </a:p>
          <a:p>
            <a:pPr marL="285750" indent="-285750">
              <a:buFont typeface="Arial"/>
              <a:buChar char="•"/>
            </a:pPr>
            <a:r>
              <a:rPr lang="en-US" dirty="0">
                <a:latin typeface="Franklin Gothic Book"/>
              </a:rPr>
              <a:t>Stores model weights in </a:t>
            </a:r>
            <a:r>
              <a:rPr lang="en-US" b="1" dirty="0">
                <a:latin typeface="Franklin Gothic Book"/>
              </a:rPr>
              <a:t>compressed precision</a:t>
            </a:r>
            <a:r>
              <a:rPr lang="en-US" dirty="0">
                <a:latin typeface="Franklin Gothic Book"/>
              </a:rPr>
              <a:t> (e.g., INT8, INT4) along with tokenizer and metadata</a:t>
            </a:r>
          </a:p>
          <a:p>
            <a:pPr marL="285750" indent="-285750">
              <a:buFont typeface="Arial"/>
              <a:buChar char="•"/>
            </a:pPr>
            <a:r>
              <a:rPr lang="en-US" dirty="0">
                <a:latin typeface="Franklin Gothic Book"/>
              </a:rPr>
              <a:t>Optimized for </a:t>
            </a:r>
            <a:r>
              <a:rPr lang="en-US" b="1" dirty="0">
                <a:latin typeface="Franklin Gothic Book"/>
              </a:rPr>
              <a:t>low-memory, local inference</a:t>
            </a:r>
            <a:r>
              <a:rPr lang="en-US" dirty="0">
                <a:latin typeface="Franklin Gothic Book"/>
              </a:rPr>
              <a:t>, especially on consumer hardware</a:t>
            </a:r>
          </a:p>
          <a:p>
            <a:pPr marL="285750" indent="-285750">
              <a:buFont typeface="Arial"/>
              <a:buChar char="•"/>
            </a:pPr>
            <a:r>
              <a:rPr lang="en-US" dirty="0">
                <a:latin typeface="Franklin Gothic Book"/>
              </a:rPr>
              <a:t>Commonly used by inference engines such as </a:t>
            </a:r>
            <a:r>
              <a:rPr lang="en-US" b="1" dirty="0">
                <a:latin typeface="Franklin Gothic Book"/>
              </a:rPr>
              <a:t>Ollama</a:t>
            </a:r>
            <a:endParaRPr lang="en-US" dirty="0">
              <a:latin typeface="Franklin Gothic Book"/>
            </a:endParaRPr>
          </a:p>
          <a:p>
            <a:endParaRPr lang="en-US" dirty="0"/>
          </a:p>
        </p:txBody>
      </p:sp>
      <p:sp>
        <p:nvSpPr>
          <p:cNvPr id="4" name="Title 3">
            <a:extLst>
              <a:ext uri="{FF2B5EF4-FFF2-40B4-BE49-F238E27FC236}">
                <a16:creationId xmlns:a16="http://schemas.microsoft.com/office/drawing/2014/main" id="{B2AAAA49-2F0F-648C-258C-33B7B9CA06D8}"/>
              </a:ext>
            </a:extLst>
          </p:cNvPr>
          <p:cNvSpPr>
            <a:spLocks noGrp="1"/>
          </p:cNvSpPr>
          <p:nvPr>
            <p:ph type="title"/>
          </p:nvPr>
        </p:nvSpPr>
        <p:spPr/>
        <p:txBody>
          <a:bodyPr>
            <a:normAutofit fontScale="90000"/>
          </a:bodyPr>
          <a:lstStyle/>
          <a:p>
            <a:r>
              <a:rPr lang="en-US">
                <a:latin typeface="Franklin Gothic Medium Cond"/>
              </a:rPr>
              <a:t>GPT-Generated Unified Format (GGUF) </a:t>
            </a:r>
            <a:endParaRPr lang="en-US"/>
          </a:p>
        </p:txBody>
      </p:sp>
      <p:sp>
        <p:nvSpPr>
          <p:cNvPr id="5" name="Slide Number Placeholder 4">
            <a:extLst>
              <a:ext uri="{FF2B5EF4-FFF2-40B4-BE49-F238E27FC236}">
                <a16:creationId xmlns:a16="http://schemas.microsoft.com/office/drawing/2014/main" id="{3476C2FC-96A6-0CA8-72AF-8253DC180E09}"/>
              </a:ext>
            </a:extLst>
          </p:cNvPr>
          <p:cNvSpPr>
            <a:spLocks noGrp="1"/>
          </p:cNvSpPr>
          <p:nvPr>
            <p:ph type="sldNum" sz="quarter" idx="19"/>
          </p:nvPr>
        </p:nvSpPr>
        <p:spPr/>
        <p:txBody>
          <a:bodyPr/>
          <a:lstStyle/>
          <a:p>
            <a:fld id="{6D22F896-40B5-4ADD-8801-0D06FADFA095}" type="slidenum">
              <a:rPr lang="en-US" smtClean="0"/>
              <a:pPr/>
              <a:t>23</a:t>
            </a:fld>
            <a:endParaRPr lang="en-US"/>
          </a:p>
        </p:txBody>
      </p:sp>
      <p:pic>
        <p:nvPicPr>
          <p:cNvPr id="9" name="Picture 8" descr="A screenshot of a computer&#10;&#10;AI-generated content may be incorrect.">
            <a:extLst>
              <a:ext uri="{FF2B5EF4-FFF2-40B4-BE49-F238E27FC236}">
                <a16:creationId xmlns:a16="http://schemas.microsoft.com/office/drawing/2014/main" id="{8DD62DFF-1EDC-4A8C-828B-5B037A5AA1FB}"/>
              </a:ext>
            </a:extLst>
          </p:cNvPr>
          <p:cNvPicPr>
            <a:picLocks noChangeAspect="1"/>
          </p:cNvPicPr>
          <p:nvPr/>
        </p:nvPicPr>
        <p:blipFill>
          <a:blip r:embed="rId3"/>
          <a:stretch>
            <a:fillRect/>
          </a:stretch>
        </p:blipFill>
        <p:spPr>
          <a:xfrm>
            <a:off x="5808789" y="1137945"/>
            <a:ext cx="6090105" cy="4359309"/>
          </a:xfrm>
          <a:prstGeom prst="rect">
            <a:avLst/>
          </a:prstGeom>
        </p:spPr>
      </p:pic>
      <p:sp>
        <p:nvSpPr>
          <p:cNvPr id="10" name="TextBox 9">
            <a:extLst>
              <a:ext uri="{FF2B5EF4-FFF2-40B4-BE49-F238E27FC236}">
                <a16:creationId xmlns:a16="http://schemas.microsoft.com/office/drawing/2014/main" id="{9D33A1EB-D6B3-3575-7709-D0C3B03A3616}"/>
              </a:ext>
            </a:extLst>
          </p:cNvPr>
          <p:cNvSpPr txBox="1"/>
          <p:nvPr/>
        </p:nvSpPr>
        <p:spPr>
          <a:xfrm>
            <a:off x="5806440" y="5494020"/>
            <a:ext cx="35814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https://huggingface.co/docs/hub/en/gguf</a:t>
            </a:r>
          </a:p>
        </p:txBody>
      </p:sp>
    </p:spTree>
    <p:extLst>
      <p:ext uri="{BB962C8B-B14F-4D97-AF65-F5344CB8AC3E}">
        <p14:creationId xmlns:p14="http://schemas.microsoft.com/office/powerpoint/2010/main" val="2615099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81FD9E-52FF-47BB-EDF8-5A30D2C513C7}"/>
              </a:ext>
            </a:extLst>
          </p:cNvPr>
          <p:cNvSpPr>
            <a:spLocks noGrp="1"/>
          </p:cNvSpPr>
          <p:nvPr>
            <p:ph type="title"/>
          </p:nvPr>
        </p:nvSpPr>
        <p:spPr>
          <a:xfrm>
            <a:off x="2035628" y="443061"/>
            <a:ext cx="8944430" cy="589032"/>
          </a:xfrm>
        </p:spPr>
        <p:txBody>
          <a:bodyPr>
            <a:normAutofit fontScale="90000"/>
          </a:bodyPr>
          <a:lstStyle/>
          <a:p>
            <a:r>
              <a:rPr lang="en-US">
                <a:latin typeface="Franklin Gothic Medium Cond"/>
              </a:rPr>
              <a:t>  Ollama Hub                                Ollama (Local)</a:t>
            </a:r>
            <a:endParaRPr lang="en-US"/>
          </a:p>
        </p:txBody>
      </p:sp>
      <p:sp>
        <p:nvSpPr>
          <p:cNvPr id="5" name="Slide Number Placeholder 4">
            <a:extLst>
              <a:ext uri="{FF2B5EF4-FFF2-40B4-BE49-F238E27FC236}">
                <a16:creationId xmlns:a16="http://schemas.microsoft.com/office/drawing/2014/main" id="{ADD07AD4-5F31-C7AD-364F-68127AFFD6A4}"/>
              </a:ext>
            </a:extLst>
          </p:cNvPr>
          <p:cNvSpPr>
            <a:spLocks noGrp="1"/>
          </p:cNvSpPr>
          <p:nvPr>
            <p:ph type="sldNum" sz="quarter" idx="19"/>
          </p:nvPr>
        </p:nvSpPr>
        <p:spPr/>
        <p:txBody>
          <a:bodyPr/>
          <a:lstStyle/>
          <a:p>
            <a:fld id="{6D22F896-40B5-4ADD-8801-0D06FADFA095}" type="slidenum">
              <a:rPr lang="en-US" smtClean="0"/>
              <a:pPr/>
              <a:t>24</a:t>
            </a:fld>
            <a:endParaRPr lang="en-US"/>
          </a:p>
        </p:txBody>
      </p:sp>
      <p:pic>
        <p:nvPicPr>
          <p:cNvPr id="6" name="Picture 5" descr="A screenshot of a computer&#10;&#10;AI-generated content may be incorrect.">
            <a:extLst>
              <a:ext uri="{FF2B5EF4-FFF2-40B4-BE49-F238E27FC236}">
                <a16:creationId xmlns:a16="http://schemas.microsoft.com/office/drawing/2014/main" id="{9E26E39A-5546-953F-5249-C83A05C4B4BB}"/>
              </a:ext>
            </a:extLst>
          </p:cNvPr>
          <p:cNvPicPr>
            <a:picLocks noChangeAspect="1"/>
          </p:cNvPicPr>
          <p:nvPr/>
        </p:nvPicPr>
        <p:blipFill>
          <a:blip r:embed="rId3"/>
          <a:stretch>
            <a:fillRect/>
          </a:stretch>
        </p:blipFill>
        <p:spPr>
          <a:xfrm>
            <a:off x="578247" y="1158240"/>
            <a:ext cx="5932646" cy="4538980"/>
          </a:xfrm>
          <a:prstGeom prst="rect">
            <a:avLst/>
          </a:prstGeom>
        </p:spPr>
      </p:pic>
      <p:sp>
        <p:nvSpPr>
          <p:cNvPr id="7" name="TextBox 6">
            <a:extLst>
              <a:ext uri="{FF2B5EF4-FFF2-40B4-BE49-F238E27FC236}">
                <a16:creationId xmlns:a16="http://schemas.microsoft.com/office/drawing/2014/main" id="{C981845D-AE9A-134E-42E3-9DB892BCE0C2}"/>
              </a:ext>
            </a:extLst>
          </p:cNvPr>
          <p:cNvSpPr txBox="1"/>
          <p:nvPr/>
        </p:nvSpPr>
        <p:spPr>
          <a:xfrm>
            <a:off x="582523" y="5703019"/>
            <a:ext cx="609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https://ollama.com/</a:t>
            </a:r>
          </a:p>
        </p:txBody>
      </p:sp>
      <p:pic>
        <p:nvPicPr>
          <p:cNvPr id="2" name="Picture 1" descr="A screenshot of a computer program&#10;&#10;AI-generated content may be incorrect.">
            <a:extLst>
              <a:ext uri="{FF2B5EF4-FFF2-40B4-BE49-F238E27FC236}">
                <a16:creationId xmlns:a16="http://schemas.microsoft.com/office/drawing/2014/main" id="{29B070D7-F9D8-7B91-037A-252F0D445ABD}"/>
              </a:ext>
            </a:extLst>
          </p:cNvPr>
          <p:cNvPicPr>
            <a:picLocks noChangeAspect="1"/>
          </p:cNvPicPr>
          <p:nvPr/>
        </p:nvPicPr>
        <p:blipFill>
          <a:blip r:embed="rId4"/>
          <a:stretch>
            <a:fillRect/>
          </a:stretch>
        </p:blipFill>
        <p:spPr>
          <a:xfrm>
            <a:off x="7017845" y="1156771"/>
            <a:ext cx="4839874" cy="5003494"/>
          </a:xfrm>
          <a:prstGeom prst="rect">
            <a:avLst/>
          </a:prstGeom>
        </p:spPr>
      </p:pic>
      <p:sp>
        <p:nvSpPr>
          <p:cNvPr id="3" name="TextBox 2">
            <a:extLst>
              <a:ext uri="{FF2B5EF4-FFF2-40B4-BE49-F238E27FC236}">
                <a16:creationId xmlns:a16="http://schemas.microsoft.com/office/drawing/2014/main" id="{CC5D28A7-D475-DC97-0B43-78379A54835B}"/>
              </a:ext>
            </a:extLst>
          </p:cNvPr>
          <p:cNvSpPr txBox="1"/>
          <p:nvPr/>
        </p:nvSpPr>
        <p:spPr>
          <a:xfrm>
            <a:off x="7014072" y="6174037"/>
            <a:ext cx="2524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https://docs.ollama.com/cli</a:t>
            </a:r>
          </a:p>
        </p:txBody>
      </p:sp>
    </p:spTree>
    <p:extLst>
      <p:ext uri="{BB962C8B-B14F-4D97-AF65-F5344CB8AC3E}">
        <p14:creationId xmlns:p14="http://schemas.microsoft.com/office/powerpoint/2010/main" val="625637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B30C5E-EB0F-D0C2-300E-1CF3B50B9EE0}"/>
              </a:ext>
            </a:extLst>
          </p:cNvPr>
          <p:cNvSpPr>
            <a:spLocks noGrp="1"/>
          </p:cNvSpPr>
          <p:nvPr>
            <p:ph type="title"/>
          </p:nvPr>
        </p:nvSpPr>
        <p:spPr>
          <a:xfrm>
            <a:off x="455171" y="230021"/>
            <a:ext cx="11266714" cy="589032"/>
          </a:xfrm>
        </p:spPr>
        <p:txBody>
          <a:bodyPr>
            <a:normAutofit fontScale="90000"/>
          </a:bodyPr>
          <a:lstStyle/>
          <a:p>
            <a:r>
              <a:rPr lang="en-US">
                <a:latin typeface="Franklin Gothic Medium Cond"/>
              </a:rPr>
              <a:t>Important Ollama Commands</a:t>
            </a:r>
            <a:endParaRPr lang="en-US"/>
          </a:p>
        </p:txBody>
      </p:sp>
      <p:sp>
        <p:nvSpPr>
          <p:cNvPr id="5" name="Slide Number Placeholder 4">
            <a:extLst>
              <a:ext uri="{FF2B5EF4-FFF2-40B4-BE49-F238E27FC236}">
                <a16:creationId xmlns:a16="http://schemas.microsoft.com/office/drawing/2014/main" id="{0C9F639B-F2E8-3E57-E336-BC658DCA48EF}"/>
              </a:ext>
            </a:extLst>
          </p:cNvPr>
          <p:cNvSpPr>
            <a:spLocks noGrp="1"/>
          </p:cNvSpPr>
          <p:nvPr>
            <p:ph type="sldNum" sz="quarter" idx="19"/>
          </p:nvPr>
        </p:nvSpPr>
        <p:spPr/>
        <p:txBody>
          <a:bodyPr/>
          <a:lstStyle/>
          <a:p>
            <a:fld id="{6D22F896-40B5-4ADD-8801-0D06FADFA095}" type="slidenum">
              <a:rPr lang="en-US" smtClean="0"/>
              <a:pPr/>
              <a:t>25</a:t>
            </a:fld>
            <a:endParaRPr lang="en-US"/>
          </a:p>
        </p:txBody>
      </p:sp>
      <p:graphicFrame>
        <p:nvGraphicFramePr>
          <p:cNvPr id="6" name="Table 5">
            <a:extLst>
              <a:ext uri="{FF2B5EF4-FFF2-40B4-BE49-F238E27FC236}">
                <a16:creationId xmlns:a16="http://schemas.microsoft.com/office/drawing/2014/main" id="{66B02682-6A6A-C266-054F-3D286C82D2D0}"/>
              </a:ext>
            </a:extLst>
          </p:cNvPr>
          <p:cNvGraphicFramePr>
            <a:graphicFrameLocks noGrp="1"/>
          </p:cNvGraphicFramePr>
          <p:nvPr>
            <p:extLst>
              <p:ext uri="{D42A27DB-BD31-4B8C-83A1-F6EECF244321}">
                <p14:modId xmlns:p14="http://schemas.microsoft.com/office/powerpoint/2010/main" val="840275128"/>
              </p:ext>
            </p:extLst>
          </p:nvPr>
        </p:nvGraphicFramePr>
        <p:xfrm>
          <a:off x="1122589" y="1251856"/>
          <a:ext cx="9944260" cy="4185918"/>
        </p:xfrm>
        <a:graphic>
          <a:graphicData uri="http://schemas.openxmlformats.org/drawingml/2006/table">
            <a:tbl>
              <a:tblPr firstRow="1" bandRow="1">
                <a:tableStyleId>{5C22544A-7EE6-4342-B048-85BDC9FD1C3A}</a:tableStyleId>
              </a:tblPr>
              <a:tblGrid>
                <a:gridCol w="3328187">
                  <a:extLst>
                    <a:ext uri="{9D8B030D-6E8A-4147-A177-3AD203B41FA5}">
                      <a16:colId xmlns:a16="http://schemas.microsoft.com/office/drawing/2014/main" val="3959274438"/>
                    </a:ext>
                  </a:extLst>
                </a:gridCol>
                <a:gridCol w="6616073">
                  <a:extLst>
                    <a:ext uri="{9D8B030D-6E8A-4147-A177-3AD203B41FA5}">
                      <a16:colId xmlns:a16="http://schemas.microsoft.com/office/drawing/2014/main" val="99608540"/>
                    </a:ext>
                  </a:extLst>
                </a:gridCol>
              </a:tblGrid>
              <a:tr h="370840">
                <a:tc>
                  <a:txBody>
                    <a:bodyPr/>
                    <a:lstStyle/>
                    <a:p>
                      <a:r>
                        <a:rPr lang="en-US" dirty="0"/>
                        <a:t>Command</a:t>
                      </a:r>
                    </a:p>
                  </a:txBody>
                  <a:tcPr/>
                </a:tc>
                <a:tc>
                  <a:txBody>
                    <a:bodyPr/>
                    <a:lstStyle/>
                    <a:p>
                      <a:r>
                        <a:rPr lang="en-US" dirty="0"/>
                        <a:t>Description </a:t>
                      </a:r>
                    </a:p>
                  </a:txBody>
                  <a:tcPr/>
                </a:tc>
                <a:extLst>
                  <a:ext uri="{0D108BD9-81ED-4DB2-BD59-A6C34878D82A}">
                    <a16:rowId xmlns:a16="http://schemas.microsoft.com/office/drawing/2014/main" val="3086474095"/>
                  </a:ext>
                </a:extLst>
              </a:tr>
              <a:tr h="370840">
                <a:tc>
                  <a:txBody>
                    <a:bodyPr/>
                    <a:lstStyle/>
                    <a:p>
                      <a:r>
                        <a:rPr lang="en-US" sz="1600" b="1" err="1">
                          <a:latin typeface="Courier New"/>
                        </a:rPr>
                        <a:t>ollama</a:t>
                      </a:r>
                      <a:r>
                        <a:rPr lang="en-US" sz="1600" b="1" dirty="0">
                          <a:latin typeface="Courier New"/>
                        </a:rPr>
                        <a:t> run &lt;model&gt;</a:t>
                      </a:r>
                    </a:p>
                  </a:txBody>
                  <a:tcPr/>
                </a:tc>
                <a:tc>
                  <a:txBody>
                    <a:bodyPr/>
                    <a:lstStyle/>
                    <a:p>
                      <a:r>
                        <a:rPr lang="en-US" dirty="0"/>
                        <a:t>Pull specified model and starts an interactive session</a:t>
                      </a:r>
                    </a:p>
                  </a:txBody>
                  <a:tcPr/>
                </a:tc>
                <a:extLst>
                  <a:ext uri="{0D108BD9-81ED-4DB2-BD59-A6C34878D82A}">
                    <a16:rowId xmlns:a16="http://schemas.microsoft.com/office/drawing/2014/main" val="1801422233"/>
                  </a:ext>
                </a:extLst>
              </a:tr>
              <a:tr h="370840">
                <a:tc>
                  <a:txBody>
                    <a:bodyPr/>
                    <a:lstStyle/>
                    <a:p>
                      <a:r>
                        <a:rPr lang="en-US" sz="1600" b="1" err="1">
                          <a:latin typeface="Courier New"/>
                        </a:rPr>
                        <a:t>ollama</a:t>
                      </a:r>
                      <a:r>
                        <a:rPr lang="en-US" sz="1600" b="1" dirty="0">
                          <a:latin typeface="Courier New"/>
                        </a:rPr>
                        <a:t> pull &lt;model&gt;</a:t>
                      </a:r>
                    </a:p>
                  </a:txBody>
                  <a:tcPr/>
                </a:tc>
                <a:tc>
                  <a:txBody>
                    <a:bodyPr/>
                    <a:lstStyle/>
                    <a:p>
                      <a:r>
                        <a:rPr lang="en-US" dirty="0"/>
                        <a:t>Downloads a model from the Ollama Hub library without running it</a:t>
                      </a:r>
                    </a:p>
                  </a:txBody>
                  <a:tcPr/>
                </a:tc>
                <a:extLst>
                  <a:ext uri="{0D108BD9-81ED-4DB2-BD59-A6C34878D82A}">
                    <a16:rowId xmlns:a16="http://schemas.microsoft.com/office/drawing/2014/main" val="3242231537"/>
                  </a:ext>
                </a:extLst>
              </a:tr>
              <a:tr h="370840">
                <a:tc>
                  <a:txBody>
                    <a:bodyPr/>
                    <a:lstStyle/>
                    <a:p>
                      <a:r>
                        <a:rPr lang="en-US" sz="1600" b="1" err="1">
                          <a:latin typeface="Courier New"/>
                        </a:rPr>
                        <a:t>ollama</a:t>
                      </a:r>
                      <a:r>
                        <a:rPr lang="en-US" sz="1600" b="1" dirty="0">
                          <a:latin typeface="Courier New"/>
                        </a:rPr>
                        <a:t> list </a:t>
                      </a:r>
                    </a:p>
                  </a:txBody>
                  <a:tcPr/>
                </a:tc>
                <a:tc>
                  <a:txBody>
                    <a:bodyPr/>
                    <a:lstStyle/>
                    <a:p>
                      <a:r>
                        <a:rPr lang="en-US" dirty="0"/>
                        <a:t>Lists all models that have been downloaded to your local system</a:t>
                      </a:r>
                    </a:p>
                  </a:txBody>
                  <a:tcPr/>
                </a:tc>
                <a:extLst>
                  <a:ext uri="{0D108BD9-81ED-4DB2-BD59-A6C34878D82A}">
                    <a16:rowId xmlns:a16="http://schemas.microsoft.com/office/drawing/2014/main" val="3168253604"/>
                  </a:ext>
                </a:extLst>
              </a:tr>
              <a:tr h="370840">
                <a:tc>
                  <a:txBody>
                    <a:bodyPr/>
                    <a:lstStyle/>
                    <a:p>
                      <a:r>
                        <a:rPr lang="en-US" sz="1600" b="1" err="1">
                          <a:latin typeface="Courier New"/>
                        </a:rPr>
                        <a:t>ollama</a:t>
                      </a:r>
                      <a:r>
                        <a:rPr lang="en-US" sz="1600" b="1" dirty="0">
                          <a:latin typeface="Courier New"/>
                        </a:rPr>
                        <a:t> </a:t>
                      </a:r>
                      <a:r>
                        <a:rPr lang="en-US" sz="1600" b="1" err="1">
                          <a:latin typeface="Courier New"/>
                        </a:rPr>
                        <a:t>ps</a:t>
                      </a:r>
                      <a:r>
                        <a:rPr lang="en-US" sz="1600" b="1" dirty="0">
                          <a:latin typeface="Courier New"/>
                        </a:rPr>
                        <a:t> </a:t>
                      </a:r>
                    </a:p>
                  </a:txBody>
                  <a:tcPr/>
                </a:tc>
                <a:tc>
                  <a:txBody>
                    <a:bodyPr/>
                    <a:lstStyle/>
                    <a:p>
                      <a:r>
                        <a:rPr lang="en-US" dirty="0"/>
                        <a:t>Lists models currently running in the background </a:t>
                      </a:r>
                    </a:p>
                  </a:txBody>
                  <a:tcPr/>
                </a:tc>
                <a:extLst>
                  <a:ext uri="{0D108BD9-81ED-4DB2-BD59-A6C34878D82A}">
                    <a16:rowId xmlns:a16="http://schemas.microsoft.com/office/drawing/2014/main" val="67573890"/>
                  </a:ext>
                </a:extLst>
              </a:tr>
              <a:tr h="370840">
                <a:tc>
                  <a:txBody>
                    <a:bodyPr/>
                    <a:lstStyle/>
                    <a:p>
                      <a:r>
                        <a:rPr lang="en-US" sz="1600" b="1" dirty="0" err="1">
                          <a:latin typeface="Courier New"/>
                        </a:rPr>
                        <a:t>ollama</a:t>
                      </a:r>
                      <a:r>
                        <a:rPr lang="en-US" sz="1600" b="1" dirty="0">
                          <a:latin typeface="Courier New"/>
                        </a:rPr>
                        <a:t> stop &lt;model&gt;</a:t>
                      </a:r>
                    </a:p>
                  </a:txBody>
                  <a:tcPr/>
                </a:tc>
                <a:tc>
                  <a:txBody>
                    <a:bodyPr/>
                    <a:lstStyle/>
                    <a:p>
                      <a:r>
                        <a:rPr lang="en-US" dirty="0"/>
                        <a:t>Stops a specified running model</a:t>
                      </a:r>
                    </a:p>
                  </a:txBody>
                  <a:tcPr/>
                </a:tc>
                <a:extLst>
                  <a:ext uri="{0D108BD9-81ED-4DB2-BD59-A6C34878D82A}">
                    <a16:rowId xmlns:a16="http://schemas.microsoft.com/office/drawing/2014/main" val="2215643416"/>
                  </a:ext>
                </a:extLst>
              </a:tr>
              <a:tr h="370840">
                <a:tc>
                  <a:txBody>
                    <a:bodyPr/>
                    <a:lstStyle/>
                    <a:p>
                      <a:r>
                        <a:rPr lang="en-US" sz="1600" b="1" dirty="0" err="1">
                          <a:latin typeface="Courier New"/>
                        </a:rPr>
                        <a:t>ollama</a:t>
                      </a:r>
                      <a:r>
                        <a:rPr lang="en-US" sz="1600" b="1" dirty="0">
                          <a:latin typeface="Courier New"/>
                        </a:rPr>
                        <a:t> stop </a:t>
                      </a:r>
                    </a:p>
                  </a:txBody>
                  <a:tcPr/>
                </a:tc>
                <a:tc>
                  <a:txBody>
                    <a:bodyPr/>
                    <a:lstStyle/>
                    <a:p>
                      <a:r>
                        <a:rPr lang="en-US" dirty="0"/>
                        <a:t>Stops all currently running models. </a:t>
                      </a:r>
                    </a:p>
                  </a:txBody>
                  <a:tcPr/>
                </a:tc>
                <a:extLst>
                  <a:ext uri="{0D108BD9-81ED-4DB2-BD59-A6C34878D82A}">
                    <a16:rowId xmlns:a16="http://schemas.microsoft.com/office/drawing/2014/main" val="2270809078"/>
                  </a:ext>
                </a:extLst>
              </a:tr>
              <a:tr h="370840">
                <a:tc>
                  <a:txBody>
                    <a:bodyPr/>
                    <a:lstStyle/>
                    <a:p>
                      <a:r>
                        <a:rPr lang="en-US" sz="1600" b="1" dirty="0" err="1">
                          <a:latin typeface="Courier New"/>
                        </a:rPr>
                        <a:t>ollama</a:t>
                      </a:r>
                      <a:r>
                        <a:rPr lang="en-US" sz="1600" b="1" dirty="0">
                          <a:latin typeface="Courier New"/>
                        </a:rPr>
                        <a:t> show &lt;model&gt;</a:t>
                      </a:r>
                    </a:p>
                  </a:txBody>
                  <a:tcPr/>
                </a:tc>
                <a:tc>
                  <a:txBody>
                    <a:bodyPr/>
                    <a:lstStyle/>
                    <a:p>
                      <a:r>
                        <a:rPr lang="en-US" dirty="0"/>
                        <a:t>Display detailed information about the model such as its parameters, license, and </a:t>
                      </a:r>
                      <a:r>
                        <a:rPr lang="en-US" dirty="0" err="1"/>
                        <a:t>Modelfile</a:t>
                      </a:r>
                      <a:r>
                        <a:rPr lang="en-US" dirty="0"/>
                        <a:t> details </a:t>
                      </a:r>
                    </a:p>
                  </a:txBody>
                  <a:tcPr/>
                </a:tc>
                <a:extLst>
                  <a:ext uri="{0D108BD9-81ED-4DB2-BD59-A6C34878D82A}">
                    <a16:rowId xmlns:a16="http://schemas.microsoft.com/office/drawing/2014/main" val="3625024903"/>
                  </a:ext>
                </a:extLst>
              </a:tr>
              <a:tr h="370839">
                <a:tc>
                  <a:txBody>
                    <a:bodyPr/>
                    <a:lstStyle/>
                    <a:p>
                      <a:pPr lvl="0">
                        <a:buNone/>
                      </a:pPr>
                      <a:r>
                        <a:rPr lang="en-US" sz="1600" b="1" err="1">
                          <a:solidFill>
                            <a:schemeClr val="tx1"/>
                          </a:solidFill>
                          <a:highlight>
                            <a:srgbClr val="FFFF00"/>
                          </a:highlight>
                          <a:latin typeface="Courier New"/>
                        </a:rPr>
                        <a:t>ollama</a:t>
                      </a:r>
                      <a:r>
                        <a:rPr lang="en-US" sz="1600" b="1" dirty="0">
                          <a:solidFill>
                            <a:schemeClr val="tx1"/>
                          </a:solidFill>
                          <a:highlight>
                            <a:srgbClr val="FFFF00"/>
                          </a:highlight>
                          <a:latin typeface="Courier New"/>
                        </a:rPr>
                        <a:t> create &lt;</a:t>
                      </a:r>
                      <a:r>
                        <a:rPr lang="en-US" sz="1600" b="1" err="1">
                          <a:solidFill>
                            <a:schemeClr val="tx1"/>
                          </a:solidFill>
                          <a:highlight>
                            <a:srgbClr val="FFFF00"/>
                          </a:highlight>
                          <a:latin typeface="Courier New"/>
                        </a:rPr>
                        <a:t>new_model</a:t>
                      </a:r>
                      <a:r>
                        <a:rPr lang="en-US" sz="1600" b="1" dirty="0">
                          <a:solidFill>
                            <a:schemeClr val="tx1"/>
                          </a:solidFill>
                          <a:highlight>
                            <a:srgbClr val="FFFF00"/>
                          </a:highlight>
                          <a:latin typeface="Courier New"/>
                        </a:rPr>
                        <a:t>&gt; -f &lt;</a:t>
                      </a:r>
                      <a:r>
                        <a:rPr lang="en-US" sz="1600" b="1" err="1">
                          <a:solidFill>
                            <a:schemeClr val="tx1"/>
                          </a:solidFill>
                          <a:highlight>
                            <a:srgbClr val="FFFF00"/>
                          </a:highlight>
                          <a:latin typeface="Courier New"/>
                        </a:rPr>
                        <a:t>Modelfile</a:t>
                      </a:r>
                      <a:r>
                        <a:rPr lang="en-US" sz="1600" b="1" dirty="0">
                          <a:solidFill>
                            <a:schemeClr val="tx1"/>
                          </a:solidFill>
                          <a:highlight>
                            <a:srgbClr val="FFFF00"/>
                          </a:highlight>
                          <a:latin typeface="Courier New"/>
                        </a:rPr>
                        <a:t>&gt;</a:t>
                      </a:r>
                    </a:p>
                  </a:txBody>
                  <a:tcPr/>
                </a:tc>
                <a:tc>
                  <a:txBody>
                    <a:bodyPr/>
                    <a:lstStyle/>
                    <a:p>
                      <a:pPr lvl="0">
                        <a:buNone/>
                      </a:pPr>
                      <a:r>
                        <a:rPr lang="en-US" b="0" dirty="0">
                          <a:solidFill>
                            <a:schemeClr val="tx1"/>
                          </a:solidFill>
                          <a:highlight>
                            <a:srgbClr val="FFFF00"/>
                          </a:highlight>
                        </a:rPr>
                        <a:t>Create a custom model using a specific Modelfile </a:t>
                      </a:r>
                    </a:p>
                  </a:txBody>
                  <a:tcPr/>
                </a:tc>
                <a:extLst>
                  <a:ext uri="{0D108BD9-81ED-4DB2-BD59-A6C34878D82A}">
                    <a16:rowId xmlns:a16="http://schemas.microsoft.com/office/drawing/2014/main" val="3499850162"/>
                  </a:ext>
                </a:extLst>
              </a:tr>
              <a:tr h="370838">
                <a:tc>
                  <a:txBody>
                    <a:bodyPr/>
                    <a:lstStyle/>
                    <a:p>
                      <a:pPr lvl="0">
                        <a:buNone/>
                      </a:pPr>
                      <a:r>
                        <a:rPr lang="en-US" sz="1600" b="1" dirty="0" err="1">
                          <a:latin typeface="Courier New"/>
                        </a:rPr>
                        <a:t>ollama</a:t>
                      </a:r>
                      <a:r>
                        <a:rPr lang="en-US" sz="1600" b="1" dirty="0">
                          <a:latin typeface="Courier New"/>
                        </a:rPr>
                        <a:t> push &lt;model&gt;</a:t>
                      </a:r>
                    </a:p>
                  </a:txBody>
                  <a:tcPr/>
                </a:tc>
                <a:tc>
                  <a:txBody>
                    <a:bodyPr/>
                    <a:lstStyle/>
                    <a:p>
                      <a:pPr lvl="0">
                        <a:buNone/>
                      </a:pPr>
                      <a:r>
                        <a:rPr lang="en-US" dirty="0"/>
                        <a:t>Push a model to a registry (e.g., Ollama Hub) </a:t>
                      </a:r>
                    </a:p>
                  </a:txBody>
                  <a:tcPr/>
                </a:tc>
                <a:extLst>
                  <a:ext uri="{0D108BD9-81ED-4DB2-BD59-A6C34878D82A}">
                    <a16:rowId xmlns:a16="http://schemas.microsoft.com/office/drawing/2014/main" val="3603994786"/>
                  </a:ext>
                </a:extLst>
              </a:tr>
            </a:tbl>
          </a:graphicData>
        </a:graphic>
      </p:graphicFrame>
    </p:spTree>
    <p:extLst>
      <p:ext uri="{BB962C8B-B14F-4D97-AF65-F5344CB8AC3E}">
        <p14:creationId xmlns:p14="http://schemas.microsoft.com/office/powerpoint/2010/main" val="1714992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9F00C-6E32-0A56-7BC5-7EC0769528DE}"/>
              </a:ext>
            </a:extLst>
          </p:cNvPr>
          <p:cNvSpPr>
            <a:spLocks noGrp="1"/>
          </p:cNvSpPr>
          <p:nvPr>
            <p:ph type="body" sz="quarter" idx="11"/>
          </p:nvPr>
        </p:nvSpPr>
        <p:spPr>
          <a:xfrm>
            <a:off x="580103" y="972726"/>
            <a:ext cx="11277600" cy="365760"/>
          </a:xfrm>
        </p:spPr>
        <p:txBody>
          <a:bodyPr vert="horz" lIns="91440" tIns="45720" rIns="91440" bIns="45720" rtlCol="0" anchor="t">
            <a:noAutofit/>
          </a:bodyPr>
          <a:lstStyle/>
          <a:p>
            <a:r>
              <a:rPr lang="en-US" dirty="0">
                <a:solidFill>
                  <a:schemeClr val="accent3"/>
                </a:solidFill>
                <a:latin typeface="Franklin Gothic Medium Cond"/>
              </a:rPr>
              <a:t>GGUF + </a:t>
            </a:r>
            <a:r>
              <a:rPr lang="en-US" u="sng" err="1">
                <a:solidFill>
                  <a:schemeClr val="accent3"/>
                </a:solidFill>
                <a:latin typeface="Franklin Gothic Medium Cond"/>
              </a:rPr>
              <a:t>Modelfile</a:t>
            </a:r>
            <a:r>
              <a:rPr lang="en-US" dirty="0">
                <a:solidFill>
                  <a:schemeClr val="accent3"/>
                </a:solidFill>
                <a:latin typeface="Franklin Gothic Medium Cond"/>
              </a:rPr>
              <a:t> = Production-Ready LLM</a:t>
            </a:r>
            <a:endParaRPr lang="en-US" dirty="0">
              <a:solidFill>
                <a:schemeClr val="accent3"/>
              </a:solidFill>
            </a:endParaRPr>
          </a:p>
        </p:txBody>
      </p:sp>
      <p:sp>
        <p:nvSpPr>
          <p:cNvPr id="3" name="Text Placeholder 2">
            <a:extLst>
              <a:ext uri="{FF2B5EF4-FFF2-40B4-BE49-F238E27FC236}">
                <a16:creationId xmlns:a16="http://schemas.microsoft.com/office/drawing/2014/main" id="{7EA5CC8C-F05F-4A6E-C9D2-C03B04DC0480}"/>
              </a:ext>
            </a:extLst>
          </p:cNvPr>
          <p:cNvSpPr>
            <a:spLocks noGrp="1"/>
          </p:cNvSpPr>
          <p:nvPr>
            <p:ph type="body" sz="quarter" idx="10"/>
          </p:nvPr>
        </p:nvSpPr>
        <p:spPr>
          <a:xfrm>
            <a:off x="465477" y="1540795"/>
            <a:ext cx="4572907" cy="3025957"/>
          </a:xfrm>
        </p:spPr>
        <p:txBody>
          <a:bodyPr vert="horz" lIns="91440" tIns="45720" rIns="91440" bIns="45720" numCol="1" rtlCol="0" anchor="t">
            <a:noAutofit/>
          </a:bodyPr>
          <a:lstStyle/>
          <a:p>
            <a:pPr marL="342900" indent="-342900">
              <a:buAutoNum type="arabicParenR"/>
            </a:pPr>
            <a:r>
              <a:rPr lang="en-US" dirty="0"/>
              <a:t>Fine-tuned or pretrained models are </a:t>
            </a:r>
            <a:r>
              <a:rPr lang="en-US" b="1" dirty="0"/>
              <a:t>converted to GGUF</a:t>
            </a:r>
            <a:r>
              <a:rPr lang="en-US" dirty="0"/>
              <a:t> after training</a:t>
            </a:r>
          </a:p>
          <a:p>
            <a:pPr marL="342900" indent="-342900">
              <a:buAutoNum type="arabicParenR"/>
            </a:pPr>
            <a:r>
              <a:rPr lang="en-US" dirty="0"/>
              <a:t>Quantization is applied </a:t>
            </a:r>
            <a:r>
              <a:rPr lang="en-US" b="1" dirty="0"/>
              <a:t>at export time</a:t>
            </a:r>
            <a:r>
              <a:rPr lang="en-US" dirty="0"/>
              <a:t> (not during training)</a:t>
            </a:r>
          </a:p>
          <a:p>
            <a:pPr marL="342900" indent="-342900">
              <a:buAutoNum type="arabicParenR"/>
            </a:pPr>
            <a:r>
              <a:rPr lang="en-US" dirty="0">
                <a:latin typeface="Franklin Gothic Book"/>
              </a:rPr>
              <a:t>Ollama loads the </a:t>
            </a:r>
            <a:r>
              <a:rPr lang="en-US" b="1" dirty="0">
                <a:solidFill>
                  <a:schemeClr val="accent3"/>
                </a:solidFill>
                <a:latin typeface="Franklin Gothic Book"/>
              </a:rPr>
              <a:t>GGUF file + </a:t>
            </a:r>
            <a:r>
              <a:rPr lang="en-US" b="1" err="1">
                <a:solidFill>
                  <a:schemeClr val="accent3"/>
                </a:solidFill>
                <a:latin typeface="Franklin Gothic Book"/>
              </a:rPr>
              <a:t>Modelfile</a:t>
            </a:r>
            <a:r>
              <a:rPr lang="en-US" dirty="0">
                <a:latin typeface="Franklin Gothic Book"/>
              </a:rPr>
              <a:t> and runs inference </a:t>
            </a:r>
            <a:r>
              <a:rPr lang="en-US" b="1" dirty="0">
                <a:latin typeface="Franklin Gothic Book"/>
              </a:rPr>
              <a:t>directly from the quantized weights</a:t>
            </a:r>
            <a:endParaRPr lang="en-US" dirty="0">
              <a:latin typeface="Franklin Gothic Book"/>
            </a:endParaRPr>
          </a:p>
          <a:p>
            <a:pPr marL="342900" indent="-342900">
              <a:buAutoNum type="arabicParenR"/>
            </a:pPr>
            <a:r>
              <a:rPr lang="en-US" dirty="0">
                <a:latin typeface="Franklin Gothic Book"/>
              </a:rPr>
              <a:t>Enables running large models </a:t>
            </a:r>
            <a:r>
              <a:rPr lang="en-US" b="1" dirty="0">
                <a:latin typeface="Franklin Gothic Book"/>
              </a:rPr>
              <a:t>locally or on shared compute resources </a:t>
            </a:r>
            <a:r>
              <a:rPr lang="en-US" dirty="0">
                <a:latin typeface="Franklin Gothic Book"/>
              </a:rPr>
              <a:t>without requiring GPUs or large VRAM</a:t>
            </a:r>
          </a:p>
          <a:p>
            <a:endParaRPr lang="en-US" dirty="0"/>
          </a:p>
        </p:txBody>
      </p:sp>
      <p:sp>
        <p:nvSpPr>
          <p:cNvPr id="4" name="Title 3">
            <a:extLst>
              <a:ext uri="{FF2B5EF4-FFF2-40B4-BE49-F238E27FC236}">
                <a16:creationId xmlns:a16="http://schemas.microsoft.com/office/drawing/2014/main" id="{5DDC4CE4-54C6-98AC-D399-E9D7F7A272E9}"/>
              </a:ext>
            </a:extLst>
          </p:cNvPr>
          <p:cNvSpPr>
            <a:spLocks noGrp="1"/>
          </p:cNvSpPr>
          <p:nvPr>
            <p:ph type="title"/>
          </p:nvPr>
        </p:nvSpPr>
        <p:spPr/>
        <p:txBody>
          <a:bodyPr>
            <a:normAutofit fontScale="90000"/>
          </a:bodyPr>
          <a:lstStyle/>
          <a:p>
            <a:r>
              <a:rPr lang="en-US">
                <a:latin typeface="Franklin Gothic Medium Cond"/>
              </a:rPr>
              <a:t>How GGUF Works with Ollama </a:t>
            </a:r>
            <a:endParaRPr lang="en-US"/>
          </a:p>
        </p:txBody>
      </p:sp>
      <p:sp>
        <p:nvSpPr>
          <p:cNvPr id="5" name="Slide Number Placeholder 4">
            <a:extLst>
              <a:ext uri="{FF2B5EF4-FFF2-40B4-BE49-F238E27FC236}">
                <a16:creationId xmlns:a16="http://schemas.microsoft.com/office/drawing/2014/main" id="{54509D98-9E96-1D9B-EF70-E38B4872BE38}"/>
              </a:ext>
            </a:extLst>
          </p:cNvPr>
          <p:cNvSpPr>
            <a:spLocks noGrp="1"/>
          </p:cNvSpPr>
          <p:nvPr>
            <p:ph type="sldNum" sz="quarter" idx="19"/>
          </p:nvPr>
        </p:nvSpPr>
        <p:spPr/>
        <p:txBody>
          <a:bodyPr/>
          <a:lstStyle/>
          <a:p>
            <a:fld id="{6D22F896-40B5-4ADD-8801-0D06FADFA095}" type="slidenum">
              <a:rPr lang="en-US" smtClean="0"/>
              <a:pPr/>
              <a:t>26</a:t>
            </a:fld>
            <a:endParaRPr lang="en-US"/>
          </a:p>
        </p:txBody>
      </p:sp>
      <p:pic>
        <p:nvPicPr>
          <p:cNvPr id="7" name="Picture 6">
            <a:extLst>
              <a:ext uri="{FF2B5EF4-FFF2-40B4-BE49-F238E27FC236}">
                <a16:creationId xmlns:a16="http://schemas.microsoft.com/office/drawing/2014/main" id="{9DBAED99-78E0-C5F8-49F5-993D9282DF6B}"/>
              </a:ext>
            </a:extLst>
          </p:cNvPr>
          <p:cNvPicPr>
            <a:picLocks noChangeAspect="1"/>
          </p:cNvPicPr>
          <p:nvPr/>
        </p:nvPicPr>
        <p:blipFill>
          <a:blip r:embed="rId3"/>
          <a:srcRect b="21"/>
          <a:stretch>
            <a:fillRect/>
          </a:stretch>
        </p:blipFill>
        <p:spPr>
          <a:xfrm>
            <a:off x="5044555" y="1542284"/>
            <a:ext cx="6420246" cy="4039033"/>
          </a:xfrm>
          <a:prstGeom prst="rect">
            <a:avLst/>
          </a:prstGeom>
        </p:spPr>
      </p:pic>
      <p:grpSp>
        <p:nvGrpSpPr>
          <p:cNvPr id="10" name="Group 9">
            <a:extLst>
              <a:ext uri="{FF2B5EF4-FFF2-40B4-BE49-F238E27FC236}">
                <a16:creationId xmlns:a16="http://schemas.microsoft.com/office/drawing/2014/main" id="{9F73FDE5-199A-3785-903E-E6A87524B687}"/>
              </a:ext>
            </a:extLst>
          </p:cNvPr>
          <p:cNvGrpSpPr/>
          <p:nvPr/>
        </p:nvGrpSpPr>
        <p:grpSpPr>
          <a:xfrm>
            <a:off x="323306" y="4595948"/>
            <a:ext cx="4587240" cy="1299117"/>
            <a:chOff x="350520" y="4793252"/>
            <a:chExt cx="4587240" cy="1299117"/>
          </a:xfrm>
        </p:grpSpPr>
        <p:sp>
          <p:nvSpPr>
            <p:cNvPr id="9" name="Rectangle: Rounded Corners 8">
              <a:extLst>
                <a:ext uri="{FF2B5EF4-FFF2-40B4-BE49-F238E27FC236}">
                  <a16:creationId xmlns:a16="http://schemas.microsoft.com/office/drawing/2014/main" id="{4592E60C-4FFF-7754-98AC-4A5C5D310810}"/>
                </a:ext>
              </a:extLst>
            </p:cNvPr>
            <p:cNvSpPr/>
            <p:nvPr/>
          </p:nvSpPr>
          <p:spPr>
            <a:xfrm>
              <a:off x="350520" y="4793252"/>
              <a:ext cx="4587240" cy="1234440"/>
            </a:xfrm>
            <a:prstGeom prst="round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FBD5DDC-9DE4-E4B9-7EFA-6F78BE98ED85}"/>
                </a:ext>
              </a:extLst>
            </p:cNvPr>
            <p:cNvSpPr txBox="1"/>
            <p:nvPr/>
          </p:nvSpPr>
          <p:spPr>
            <a:xfrm>
              <a:off x="350520" y="4892040"/>
              <a:ext cx="45328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How to Create </a:t>
              </a:r>
              <a:r>
                <a:rPr lang="en-US" b="1" err="1"/>
                <a:t>Modelfile</a:t>
              </a:r>
              <a:r>
                <a:rPr lang="en-US" dirty="0"/>
                <a:t> </a:t>
              </a:r>
              <a:endParaRPr lang="en-US"/>
            </a:p>
            <a:p>
              <a:endParaRPr lang="en-US" dirty="0"/>
            </a:p>
            <a:p>
              <a:pPr algn="ctr"/>
              <a:r>
                <a:rPr lang="en-US" sz="1600" dirty="0">
                  <a:hlinkClick r:id="rId4"/>
                </a:rPr>
                <a:t>https://ollama.readthedocs.io/en/modelfile/</a:t>
              </a:r>
            </a:p>
            <a:p>
              <a:pPr algn="ctr"/>
              <a:endParaRPr lang="en-US"/>
            </a:p>
          </p:txBody>
        </p:sp>
        <p:pic>
          <p:nvPicPr>
            <p:cNvPr id="6" name="Picture 5" descr="Imagem vetorial gratis: Papel, Documento, Escrito, Texto - Imagem ...">
              <a:extLst>
                <a:ext uri="{FF2B5EF4-FFF2-40B4-BE49-F238E27FC236}">
                  <a16:creationId xmlns:a16="http://schemas.microsoft.com/office/drawing/2014/main" id="{A62C4D0F-003B-7C38-975F-C44B5A519663}"/>
                </a:ext>
              </a:extLst>
            </p:cNvPr>
            <p:cNvPicPr>
              <a:picLocks noChangeAspect="1"/>
            </p:cNvPicPr>
            <p:nvPr/>
          </p:nvPicPr>
          <p:blipFill>
            <a:blip r:embed="rId5"/>
            <a:stretch>
              <a:fillRect/>
            </a:stretch>
          </p:blipFill>
          <p:spPr>
            <a:xfrm>
              <a:off x="3869872" y="4819650"/>
              <a:ext cx="478973" cy="668113"/>
            </a:xfrm>
            <a:prstGeom prst="rect">
              <a:avLst/>
            </a:prstGeom>
          </p:spPr>
        </p:pic>
      </p:grpSp>
    </p:spTree>
    <p:extLst>
      <p:ext uri="{BB962C8B-B14F-4D97-AF65-F5344CB8AC3E}">
        <p14:creationId xmlns:p14="http://schemas.microsoft.com/office/powerpoint/2010/main" val="2898305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AF7EC-9C83-9A11-7DFE-C68CDBE6B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52F242-A2B9-23C0-8B8C-CC6885ABF224}"/>
              </a:ext>
            </a:extLst>
          </p:cNvPr>
          <p:cNvSpPr>
            <a:spLocks noGrp="1"/>
          </p:cNvSpPr>
          <p:nvPr>
            <p:ph type="title"/>
          </p:nvPr>
        </p:nvSpPr>
        <p:spPr>
          <a:xfrm>
            <a:off x="2147972" y="2128561"/>
            <a:ext cx="7303382" cy="829925"/>
          </a:xfrm>
        </p:spPr>
        <p:txBody>
          <a:bodyPr/>
          <a:lstStyle/>
          <a:p>
            <a:pPr algn="ctr"/>
            <a:r>
              <a:rPr lang="en-US" dirty="0">
                <a:latin typeface="Franklin Gothic Medium Cond"/>
              </a:rPr>
              <a:t>Fine-Tuning Workflow </a:t>
            </a:r>
            <a:br>
              <a:rPr lang="en-US" dirty="0">
                <a:latin typeface="Franklin Gothic Medium Cond"/>
              </a:rPr>
            </a:br>
            <a:endParaRPr lang="en-US">
              <a:solidFill>
                <a:srgbClr val="FF0000"/>
              </a:solidFill>
              <a:latin typeface="Franklin Gothic Medium Cond"/>
            </a:endParaRPr>
          </a:p>
        </p:txBody>
      </p:sp>
      <p:grpSp>
        <p:nvGrpSpPr>
          <p:cNvPr id="13" name="Group 12">
            <a:extLst>
              <a:ext uri="{FF2B5EF4-FFF2-40B4-BE49-F238E27FC236}">
                <a16:creationId xmlns:a16="http://schemas.microsoft.com/office/drawing/2014/main" id="{2F0044BD-50CC-D528-BDCF-5957EDB665BA}"/>
              </a:ext>
            </a:extLst>
          </p:cNvPr>
          <p:cNvGrpSpPr/>
          <p:nvPr/>
        </p:nvGrpSpPr>
        <p:grpSpPr>
          <a:xfrm>
            <a:off x="4215282" y="3110079"/>
            <a:ext cx="4019247" cy="992147"/>
            <a:chOff x="4710663" y="5538386"/>
            <a:chExt cx="4019247" cy="914399"/>
          </a:xfrm>
        </p:grpSpPr>
        <p:sp>
          <p:nvSpPr>
            <p:cNvPr id="12" name="Rectangle: Rounded Corners 11">
              <a:extLst>
                <a:ext uri="{FF2B5EF4-FFF2-40B4-BE49-F238E27FC236}">
                  <a16:creationId xmlns:a16="http://schemas.microsoft.com/office/drawing/2014/main" id="{15E94794-5116-B2E4-C080-5E440D168F73}"/>
                </a:ext>
              </a:extLst>
            </p:cNvPr>
            <p:cNvSpPr/>
            <p:nvPr/>
          </p:nvSpPr>
          <p:spPr>
            <a:xfrm>
              <a:off x="4845242" y="5538386"/>
              <a:ext cx="3684790" cy="914399"/>
            </a:xfrm>
            <a:prstGeom prst="roundRect">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B8EE7D6-854C-2B87-AEBD-9F5712386C40}"/>
                </a:ext>
              </a:extLst>
            </p:cNvPr>
            <p:cNvSpPr txBox="1"/>
            <p:nvPr/>
          </p:nvSpPr>
          <p:spPr>
            <a:xfrm>
              <a:off x="4710663" y="5701493"/>
              <a:ext cx="4019247" cy="5956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err="1">
                  <a:solidFill>
                    <a:srgbClr val="FEFFFF"/>
                  </a:solidFill>
                </a:rPr>
                <a:t>Unsloth's</a:t>
              </a:r>
              <a:r>
                <a:rPr lang="en-US" b="1" dirty="0">
                  <a:solidFill>
                    <a:srgbClr val="FEFFFF"/>
                  </a:solidFill>
                </a:rPr>
                <a:t> </a:t>
              </a:r>
              <a:r>
                <a:rPr lang="en-US" b="1" err="1">
                  <a:solidFill>
                    <a:srgbClr val="FEFFFF"/>
                  </a:solidFill>
                </a:rPr>
                <a:t>Jupyter</a:t>
              </a:r>
              <a:r>
                <a:rPr lang="en-US" b="1" dirty="0">
                  <a:solidFill>
                    <a:srgbClr val="FEFFFF"/>
                  </a:solidFill>
                </a:rPr>
                <a:t> Notebook Demo</a:t>
              </a:r>
            </a:p>
            <a:p>
              <a:pPr algn="ctr"/>
              <a:r>
                <a:rPr lang="en-US" b="1" dirty="0">
                  <a:solidFill>
                    <a:schemeClr val="accent4"/>
                  </a:solidFill>
                  <a:hlinkClick r:id="rId3">
                    <a:extLst>
                      <a:ext uri="{A12FA001-AC4F-418D-AE19-62706E023703}">
                        <ahyp:hlinkClr xmlns:ahyp="http://schemas.microsoft.com/office/drawing/2018/hyperlinkcolor" val="tx"/>
                      </a:ext>
                    </a:extLst>
                  </a:hlinkClick>
                </a:rPr>
                <a:t>Mistral v0.3 (7B)</a:t>
              </a:r>
            </a:p>
          </p:txBody>
        </p:sp>
      </p:grpSp>
      <p:pic>
        <p:nvPicPr>
          <p:cNvPr id="4" name="Graphic 3" descr="Badge 5 with solid fill">
            <a:extLst>
              <a:ext uri="{FF2B5EF4-FFF2-40B4-BE49-F238E27FC236}">
                <a16:creationId xmlns:a16="http://schemas.microsoft.com/office/drawing/2014/main" id="{24A50470-0E7E-DF8B-653D-4CE79B31FF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74568" y="1668688"/>
            <a:ext cx="914400" cy="914400"/>
          </a:xfrm>
          <a:prstGeom prst="rect">
            <a:avLst/>
          </a:prstGeom>
        </p:spPr>
      </p:pic>
    </p:spTree>
    <p:extLst>
      <p:ext uri="{BB962C8B-B14F-4D97-AF65-F5344CB8AC3E}">
        <p14:creationId xmlns:p14="http://schemas.microsoft.com/office/powerpoint/2010/main" val="2310359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8ADAB-26A2-3374-BD1F-A9CEB6D4C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B94FC-E411-2ADE-E91A-4E841009A403}"/>
              </a:ext>
            </a:extLst>
          </p:cNvPr>
          <p:cNvSpPr>
            <a:spLocks noGrp="1"/>
          </p:cNvSpPr>
          <p:nvPr>
            <p:ph type="title"/>
          </p:nvPr>
        </p:nvSpPr>
        <p:spPr>
          <a:xfrm>
            <a:off x="1476844" y="2484054"/>
            <a:ext cx="7303382" cy="719757"/>
          </a:xfrm>
        </p:spPr>
        <p:txBody>
          <a:bodyPr/>
          <a:lstStyle/>
          <a:p>
            <a:pPr algn="ctr"/>
            <a:r>
              <a:rPr lang="en-US" dirty="0">
                <a:latin typeface="Franklin Gothic Medium Cond"/>
              </a:rPr>
              <a:t>Wrap-Up &amp; Q&amp;A </a:t>
            </a:r>
          </a:p>
        </p:txBody>
      </p:sp>
      <p:pic>
        <p:nvPicPr>
          <p:cNvPr id="7" name="Graphic 6" descr="Badge 5 with solid fill">
            <a:extLst>
              <a:ext uri="{FF2B5EF4-FFF2-40B4-BE49-F238E27FC236}">
                <a16:creationId xmlns:a16="http://schemas.microsoft.com/office/drawing/2014/main" id="{F5A7E45B-38B6-5562-4594-59C8AF1D302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13999" y="2386323"/>
            <a:ext cx="914400" cy="914400"/>
          </a:xfrm>
          <a:prstGeom prst="rect">
            <a:avLst/>
          </a:prstGeom>
        </p:spPr>
      </p:pic>
    </p:spTree>
    <p:extLst>
      <p:ext uri="{BB962C8B-B14F-4D97-AF65-F5344CB8AC3E}">
        <p14:creationId xmlns:p14="http://schemas.microsoft.com/office/powerpoint/2010/main" val="890500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9774F2-425B-CFF6-359B-4858F5C182AB}"/>
              </a:ext>
            </a:extLst>
          </p:cNvPr>
          <p:cNvSpPr>
            <a:spLocks noGrp="1"/>
          </p:cNvSpPr>
          <p:nvPr>
            <p:ph type="title"/>
          </p:nvPr>
        </p:nvSpPr>
        <p:spPr/>
        <p:txBody>
          <a:bodyPr>
            <a:normAutofit fontScale="90000"/>
          </a:bodyPr>
          <a:lstStyle/>
          <a:p>
            <a:r>
              <a:rPr lang="en-US">
                <a:latin typeface="Franklin Gothic Medium Cond"/>
              </a:rPr>
              <a:t>Typical Workflow for Fine-Tuning LLMs</a:t>
            </a:r>
            <a:endParaRPr lang="en-US"/>
          </a:p>
        </p:txBody>
      </p:sp>
      <p:sp>
        <p:nvSpPr>
          <p:cNvPr id="4" name="Text Placeholder 3">
            <a:extLst>
              <a:ext uri="{FF2B5EF4-FFF2-40B4-BE49-F238E27FC236}">
                <a16:creationId xmlns:a16="http://schemas.microsoft.com/office/drawing/2014/main" id="{62E8FBC4-BAA2-2FD8-B684-04FF669B9742}"/>
              </a:ext>
            </a:extLst>
          </p:cNvPr>
          <p:cNvSpPr>
            <a:spLocks noGrp="1"/>
          </p:cNvSpPr>
          <p:nvPr>
            <p:ph type="body" sz="quarter" idx="11"/>
          </p:nvPr>
        </p:nvSpPr>
        <p:spPr>
          <a:xfrm>
            <a:off x="592393" y="978871"/>
            <a:ext cx="11154697" cy="341180"/>
          </a:xfrm>
        </p:spPr>
        <p:txBody>
          <a:bodyPr vert="horz" lIns="91440" tIns="45720" rIns="91440" bIns="45720" rtlCol="0" anchor="t">
            <a:noAutofit/>
          </a:bodyPr>
          <a:lstStyle/>
          <a:p>
            <a:r>
              <a:rPr lang="en-US" dirty="0">
                <a:solidFill>
                  <a:schemeClr val="accent3"/>
                </a:solidFill>
                <a:latin typeface="Franklin Gothic Medium Cond"/>
              </a:rPr>
              <a:t>Stages of Model Fine-Tuning </a:t>
            </a:r>
            <a:endParaRPr lang="en-US" b="1" dirty="0">
              <a:solidFill>
                <a:schemeClr val="accent3"/>
              </a:solidFill>
            </a:endParaRPr>
          </a:p>
        </p:txBody>
      </p:sp>
      <p:sp>
        <p:nvSpPr>
          <p:cNvPr id="5" name="Slide Number Placeholder 4">
            <a:extLst>
              <a:ext uri="{FF2B5EF4-FFF2-40B4-BE49-F238E27FC236}">
                <a16:creationId xmlns:a16="http://schemas.microsoft.com/office/drawing/2014/main" id="{414A235A-8256-AF01-9399-9418809568FB}"/>
              </a:ext>
            </a:extLst>
          </p:cNvPr>
          <p:cNvSpPr>
            <a:spLocks noGrp="1"/>
          </p:cNvSpPr>
          <p:nvPr>
            <p:ph type="sldNum" sz="quarter" idx="19"/>
          </p:nvPr>
        </p:nvSpPr>
        <p:spPr/>
        <p:txBody>
          <a:bodyPr/>
          <a:lstStyle/>
          <a:p>
            <a:fld id="{6D22F896-40B5-4ADD-8801-0D06FADFA095}" type="slidenum">
              <a:rPr lang="en-US" smtClean="0"/>
              <a:pPr/>
              <a:t>29</a:t>
            </a:fld>
            <a:endParaRPr lang="en-US"/>
          </a:p>
        </p:txBody>
      </p:sp>
      <p:grpSp>
        <p:nvGrpSpPr>
          <p:cNvPr id="35" name="Group 34">
            <a:extLst>
              <a:ext uri="{FF2B5EF4-FFF2-40B4-BE49-F238E27FC236}">
                <a16:creationId xmlns:a16="http://schemas.microsoft.com/office/drawing/2014/main" id="{B2E7EC28-1778-CB2E-57CA-D894D5568891}"/>
              </a:ext>
            </a:extLst>
          </p:cNvPr>
          <p:cNvGrpSpPr/>
          <p:nvPr/>
        </p:nvGrpSpPr>
        <p:grpSpPr>
          <a:xfrm>
            <a:off x="4083797" y="1314587"/>
            <a:ext cx="4586852" cy="4427795"/>
            <a:chOff x="4880199" y="971548"/>
            <a:chExt cx="4586852" cy="4427795"/>
          </a:xfrm>
        </p:grpSpPr>
        <p:grpSp>
          <p:nvGrpSpPr>
            <p:cNvPr id="22" name="Group 21">
              <a:extLst>
                <a:ext uri="{FF2B5EF4-FFF2-40B4-BE49-F238E27FC236}">
                  <a16:creationId xmlns:a16="http://schemas.microsoft.com/office/drawing/2014/main" id="{82C48A40-F5D3-9D3B-0241-86F7E3916B1D}"/>
                </a:ext>
              </a:extLst>
            </p:cNvPr>
            <p:cNvGrpSpPr/>
            <p:nvPr/>
          </p:nvGrpSpPr>
          <p:grpSpPr>
            <a:xfrm>
              <a:off x="4880199" y="986698"/>
              <a:ext cx="4586852" cy="4412645"/>
              <a:chOff x="3798431" y="755377"/>
              <a:chExt cx="4586852" cy="4412645"/>
            </a:xfrm>
          </p:grpSpPr>
          <p:sp>
            <p:nvSpPr>
              <p:cNvPr id="28" name="Rectangle: Rounded Corners 27">
                <a:extLst>
                  <a:ext uri="{FF2B5EF4-FFF2-40B4-BE49-F238E27FC236}">
                    <a16:creationId xmlns:a16="http://schemas.microsoft.com/office/drawing/2014/main" id="{331D1E9E-D912-DAEE-C5AE-5B3F2AC97F05}"/>
                  </a:ext>
                </a:extLst>
              </p:cNvPr>
              <p:cNvSpPr/>
              <p:nvPr/>
            </p:nvSpPr>
            <p:spPr>
              <a:xfrm>
                <a:off x="3819037" y="755377"/>
                <a:ext cx="4565736"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b="1" dirty="0">
                    <a:solidFill>
                      <a:srgbClr val="000000"/>
                    </a:solidFill>
                  </a:rPr>
                  <a:t>Choose a Base Model (Size, Cost)</a:t>
                </a:r>
              </a:p>
            </p:txBody>
          </p:sp>
          <p:sp>
            <p:nvSpPr>
              <p:cNvPr id="29" name="Rectangle: Rounded Corners 28">
                <a:extLst>
                  <a:ext uri="{FF2B5EF4-FFF2-40B4-BE49-F238E27FC236}">
                    <a16:creationId xmlns:a16="http://schemas.microsoft.com/office/drawing/2014/main" id="{E43C60A5-C021-8ADC-9B03-5F5CBF9576A1}"/>
                  </a:ext>
                </a:extLst>
              </p:cNvPr>
              <p:cNvSpPr/>
              <p:nvPr/>
            </p:nvSpPr>
            <p:spPr>
              <a:xfrm>
                <a:off x="3805428" y="1510574"/>
                <a:ext cx="4565864"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b="1" dirty="0">
                    <a:solidFill>
                      <a:srgbClr val="000000"/>
                    </a:solidFill>
                  </a:rPr>
                  <a:t>Prepare and Format Data</a:t>
                </a:r>
              </a:p>
            </p:txBody>
          </p:sp>
          <p:sp>
            <p:nvSpPr>
              <p:cNvPr id="30" name="Rectangle: Rounded Corners 29">
                <a:extLst>
                  <a:ext uri="{FF2B5EF4-FFF2-40B4-BE49-F238E27FC236}">
                    <a16:creationId xmlns:a16="http://schemas.microsoft.com/office/drawing/2014/main" id="{1973D0CA-BA89-FC56-E5F9-59BDEF5C45EF}"/>
                  </a:ext>
                </a:extLst>
              </p:cNvPr>
              <p:cNvSpPr/>
              <p:nvPr/>
            </p:nvSpPr>
            <p:spPr>
              <a:xfrm>
                <a:off x="3805428" y="2278349"/>
                <a:ext cx="4566249"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r"/>
                <a:r>
                  <a:rPr lang="en-US" b="1" dirty="0">
                    <a:solidFill>
                      <a:srgbClr val="000000"/>
                    </a:solidFill>
                  </a:rPr>
                  <a:t>Select Method (</a:t>
                </a:r>
                <a:r>
                  <a:rPr lang="en-US" b="1" dirty="0" err="1">
                    <a:solidFill>
                      <a:srgbClr val="000000"/>
                    </a:solidFill>
                  </a:rPr>
                  <a:t>LoRA</a:t>
                </a:r>
                <a:r>
                  <a:rPr lang="en-US" b="1" dirty="0">
                    <a:solidFill>
                      <a:srgbClr val="000000"/>
                    </a:solidFill>
                  </a:rPr>
                  <a:t>, </a:t>
                </a:r>
                <a:r>
                  <a:rPr lang="en-US" b="1" dirty="0" err="1">
                    <a:solidFill>
                      <a:srgbClr val="000000"/>
                    </a:solidFill>
                  </a:rPr>
                  <a:t>QLoRA</a:t>
                </a:r>
                <a:r>
                  <a:rPr lang="en-US" b="1" dirty="0">
                    <a:solidFill>
                      <a:srgbClr val="000000"/>
                    </a:solidFill>
                  </a:rPr>
                  <a:t>, </a:t>
                </a:r>
                <a:r>
                  <a:rPr lang="en-US" b="1" dirty="0" err="1">
                    <a:solidFill>
                      <a:srgbClr val="000000"/>
                    </a:solidFill>
                  </a:rPr>
                  <a:t>FitBit</a:t>
                </a:r>
                <a:r>
                  <a:rPr lang="en-US" b="1" dirty="0">
                    <a:solidFill>
                      <a:srgbClr val="000000"/>
                    </a:solidFill>
                  </a:rPr>
                  <a:t>,…)</a:t>
                </a:r>
              </a:p>
            </p:txBody>
          </p:sp>
          <p:sp>
            <p:nvSpPr>
              <p:cNvPr id="31" name="Rectangle: Rounded Corners 30">
                <a:extLst>
                  <a:ext uri="{FF2B5EF4-FFF2-40B4-BE49-F238E27FC236}">
                    <a16:creationId xmlns:a16="http://schemas.microsoft.com/office/drawing/2014/main" id="{C9069FA9-1311-F4BB-6F07-892B96789540}"/>
                  </a:ext>
                </a:extLst>
              </p:cNvPr>
              <p:cNvSpPr/>
              <p:nvPr/>
            </p:nvSpPr>
            <p:spPr>
              <a:xfrm>
                <a:off x="3819034" y="3049721"/>
                <a:ext cx="4566249"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b="1" dirty="0">
                    <a:solidFill>
                      <a:srgbClr val="000000"/>
                    </a:solidFill>
                  </a:rPr>
                  <a:t>    Model Training and Testing  </a:t>
                </a:r>
                <a:endParaRPr lang="en-US" dirty="0"/>
              </a:p>
            </p:txBody>
          </p:sp>
          <p:sp>
            <p:nvSpPr>
              <p:cNvPr id="32" name="Rectangle: Rounded Corners 31">
                <a:extLst>
                  <a:ext uri="{FF2B5EF4-FFF2-40B4-BE49-F238E27FC236}">
                    <a16:creationId xmlns:a16="http://schemas.microsoft.com/office/drawing/2014/main" id="{983556B5-8C76-9072-B2F7-7C0E77F5C110}"/>
                  </a:ext>
                </a:extLst>
              </p:cNvPr>
              <p:cNvSpPr/>
              <p:nvPr/>
            </p:nvSpPr>
            <p:spPr>
              <a:xfrm>
                <a:off x="3805426" y="3851128"/>
                <a:ext cx="4566249"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b="1" dirty="0">
                    <a:solidFill>
                      <a:srgbClr val="000000"/>
                    </a:solidFill>
                  </a:rPr>
                  <a:t>Convert to GGUF File + </a:t>
                </a:r>
                <a:r>
                  <a:rPr lang="en-US" b="1" dirty="0" err="1">
                    <a:solidFill>
                      <a:srgbClr val="000000"/>
                    </a:solidFill>
                  </a:rPr>
                  <a:t>Modelfile</a:t>
                </a:r>
              </a:p>
            </p:txBody>
          </p:sp>
          <p:sp>
            <p:nvSpPr>
              <p:cNvPr id="33" name="Rectangle: Rounded Corners 32">
                <a:extLst>
                  <a:ext uri="{FF2B5EF4-FFF2-40B4-BE49-F238E27FC236}">
                    <a16:creationId xmlns:a16="http://schemas.microsoft.com/office/drawing/2014/main" id="{96FC7501-CB1B-9515-23C3-0F747BD0B67D}"/>
                  </a:ext>
                </a:extLst>
              </p:cNvPr>
              <p:cNvSpPr/>
              <p:nvPr/>
            </p:nvSpPr>
            <p:spPr>
              <a:xfrm>
                <a:off x="3800378" y="4584302"/>
                <a:ext cx="4566249"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b="1" dirty="0">
                    <a:solidFill>
                      <a:srgbClr val="000000"/>
                    </a:solidFill>
                  </a:rPr>
                  <a:t>Run Inference with Ollama </a:t>
                </a:r>
              </a:p>
            </p:txBody>
          </p:sp>
          <p:pic>
            <p:nvPicPr>
              <p:cNvPr id="34" name="Graphic 33" descr="Badge 6 with solid fill">
                <a:extLst>
                  <a:ext uri="{FF2B5EF4-FFF2-40B4-BE49-F238E27FC236}">
                    <a16:creationId xmlns:a16="http://schemas.microsoft.com/office/drawing/2014/main" id="{A5D7F086-9DE1-1C87-BC3C-4473BB5EE7F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98431" y="4569124"/>
                <a:ext cx="587829" cy="587829"/>
              </a:xfrm>
              <a:prstGeom prst="rect">
                <a:avLst/>
              </a:prstGeom>
            </p:spPr>
          </p:pic>
        </p:grpSp>
        <p:pic>
          <p:nvPicPr>
            <p:cNvPr id="23" name="Graphic 22" descr="Badge 1 with solid fill">
              <a:extLst>
                <a:ext uri="{FF2B5EF4-FFF2-40B4-BE49-F238E27FC236}">
                  <a16:creationId xmlns:a16="http://schemas.microsoft.com/office/drawing/2014/main" id="{745E41A9-FFA3-9583-182D-23F0CC30B33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14220" y="971548"/>
              <a:ext cx="587829" cy="587829"/>
            </a:xfrm>
            <a:prstGeom prst="rect">
              <a:avLst/>
            </a:prstGeom>
          </p:spPr>
        </p:pic>
        <p:pic>
          <p:nvPicPr>
            <p:cNvPr id="24" name="Graphic 23" descr="Badge with solid fill">
              <a:extLst>
                <a:ext uri="{FF2B5EF4-FFF2-40B4-BE49-F238E27FC236}">
                  <a16:creationId xmlns:a16="http://schemas.microsoft.com/office/drawing/2014/main" id="{D929A508-1106-EBE5-1730-C4DC76CFB1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00612" y="1747155"/>
              <a:ext cx="587829" cy="587829"/>
            </a:xfrm>
            <a:prstGeom prst="rect">
              <a:avLst/>
            </a:prstGeom>
          </p:spPr>
        </p:pic>
        <p:pic>
          <p:nvPicPr>
            <p:cNvPr id="25" name="Graphic 24" descr="Badge 3 with solid fill">
              <a:extLst>
                <a:ext uri="{FF2B5EF4-FFF2-40B4-BE49-F238E27FC236}">
                  <a16:creationId xmlns:a16="http://schemas.microsoft.com/office/drawing/2014/main" id="{80EDEA29-0A64-0568-B427-F0E7A29E59B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80201" y="2515958"/>
              <a:ext cx="587829" cy="587829"/>
            </a:xfrm>
            <a:prstGeom prst="rect">
              <a:avLst/>
            </a:prstGeom>
          </p:spPr>
        </p:pic>
        <p:pic>
          <p:nvPicPr>
            <p:cNvPr id="26" name="Graphic 25" descr="Badge 4 with solid fill">
              <a:extLst>
                <a:ext uri="{FF2B5EF4-FFF2-40B4-BE49-F238E27FC236}">
                  <a16:creationId xmlns:a16="http://schemas.microsoft.com/office/drawing/2014/main" id="{30A96421-0AD7-F89F-43BD-AE44943334D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00613" y="3311977"/>
              <a:ext cx="587829" cy="587829"/>
            </a:xfrm>
            <a:prstGeom prst="rect">
              <a:avLst/>
            </a:prstGeom>
          </p:spPr>
        </p:pic>
        <p:pic>
          <p:nvPicPr>
            <p:cNvPr id="27" name="Graphic 26" descr="Badge 5 with solid fill">
              <a:extLst>
                <a:ext uri="{FF2B5EF4-FFF2-40B4-BE49-F238E27FC236}">
                  <a16:creationId xmlns:a16="http://schemas.microsoft.com/office/drawing/2014/main" id="{7C22D4A6-9E31-2554-021F-96FB8AC7679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907414" y="4080778"/>
              <a:ext cx="587829" cy="587829"/>
            </a:xfrm>
            <a:prstGeom prst="rect">
              <a:avLst/>
            </a:prstGeom>
          </p:spPr>
        </p:pic>
      </p:grpSp>
    </p:spTree>
    <p:extLst>
      <p:ext uri="{BB962C8B-B14F-4D97-AF65-F5344CB8AC3E}">
        <p14:creationId xmlns:p14="http://schemas.microsoft.com/office/powerpoint/2010/main" val="1825312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CBD90-6F73-9A90-68FF-4BBD288BB6F5}"/>
              </a:ext>
            </a:extLst>
          </p:cNvPr>
          <p:cNvSpPr>
            <a:spLocks noGrp="1"/>
          </p:cNvSpPr>
          <p:nvPr>
            <p:ph type="title"/>
          </p:nvPr>
        </p:nvSpPr>
        <p:spPr>
          <a:xfrm>
            <a:off x="453975" y="131004"/>
            <a:ext cx="11266714" cy="589032"/>
          </a:xfrm>
        </p:spPr>
        <p:txBody>
          <a:bodyPr>
            <a:normAutofit fontScale="90000"/>
          </a:bodyPr>
          <a:lstStyle/>
          <a:p>
            <a:r>
              <a:rPr lang="en-US">
                <a:latin typeface="Franklin Gothic Medium Cond"/>
              </a:rPr>
              <a:t>Agenda </a:t>
            </a:r>
          </a:p>
        </p:txBody>
      </p:sp>
      <p:sp>
        <p:nvSpPr>
          <p:cNvPr id="5" name="Slide Number Placeholder 4">
            <a:extLst>
              <a:ext uri="{FF2B5EF4-FFF2-40B4-BE49-F238E27FC236}">
                <a16:creationId xmlns:a16="http://schemas.microsoft.com/office/drawing/2014/main" id="{3DE7EC8D-A62B-9020-38AB-379E45F46C13}"/>
              </a:ext>
            </a:extLst>
          </p:cNvPr>
          <p:cNvSpPr>
            <a:spLocks noGrp="1"/>
          </p:cNvSpPr>
          <p:nvPr>
            <p:ph type="sldNum" sz="quarter" idx="19"/>
          </p:nvPr>
        </p:nvSpPr>
        <p:spPr/>
        <p:txBody>
          <a:bodyPr/>
          <a:lstStyle/>
          <a:p>
            <a:fld id="{6D22F896-40B5-4ADD-8801-0D06FADFA095}" type="slidenum">
              <a:rPr lang="en-US" smtClean="0"/>
              <a:pPr/>
              <a:t>3</a:t>
            </a:fld>
            <a:endParaRPr lang="en-US"/>
          </a:p>
        </p:txBody>
      </p:sp>
      <p:grpSp>
        <p:nvGrpSpPr>
          <p:cNvPr id="46" name="Group 45">
            <a:extLst>
              <a:ext uri="{FF2B5EF4-FFF2-40B4-BE49-F238E27FC236}">
                <a16:creationId xmlns:a16="http://schemas.microsoft.com/office/drawing/2014/main" id="{DCC5E935-1D6A-5892-25BF-96A806BAAF52}"/>
              </a:ext>
            </a:extLst>
          </p:cNvPr>
          <p:cNvGrpSpPr/>
          <p:nvPr/>
        </p:nvGrpSpPr>
        <p:grpSpPr>
          <a:xfrm>
            <a:off x="3793512" y="588873"/>
            <a:ext cx="4586852" cy="4513488"/>
            <a:chOff x="4880199" y="971548"/>
            <a:chExt cx="4586852" cy="4513488"/>
          </a:xfrm>
        </p:grpSpPr>
        <p:grpSp>
          <p:nvGrpSpPr>
            <p:cNvPr id="44" name="Group 43">
              <a:extLst>
                <a:ext uri="{FF2B5EF4-FFF2-40B4-BE49-F238E27FC236}">
                  <a16:creationId xmlns:a16="http://schemas.microsoft.com/office/drawing/2014/main" id="{050FC7F0-3A07-7EC6-B7AD-E034604FA649}"/>
                </a:ext>
              </a:extLst>
            </p:cNvPr>
            <p:cNvGrpSpPr/>
            <p:nvPr/>
          </p:nvGrpSpPr>
          <p:grpSpPr>
            <a:xfrm>
              <a:off x="4880199" y="986698"/>
              <a:ext cx="4586852" cy="4498338"/>
              <a:chOff x="3798431" y="755377"/>
              <a:chExt cx="4586852" cy="4498338"/>
            </a:xfrm>
          </p:grpSpPr>
          <p:sp>
            <p:nvSpPr>
              <p:cNvPr id="25" name="Rectangle: Rounded Corners 24">
                <a:extLst>
                  <a:ext uri="{FF2B5EF4-FFF2-40B4-BE49-F238E27FC236}">
                    <a16:creationId xmlns:a16="http://schemas.microsoft.com/office/drawing/2014/main" id="{29AE2985-0A11-CEF3-64DD-E2A696423BE1}"/>
                  </a:ext>
                </a:extLst>
              </p:cNvPr>
              <p:cNvSpPr/>
              <p:nvPr/>
            </p:nvSpPr>
            <p:spPr>
              <a:xfrm>
                <a:off x="3819037" y="755377"/>
                <a:ext cx="4565736"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rgbClr val="000000"/>
                    </a:solidFill>
                  </a:rPr>
                  <a:t>Opening &amp; Motivation</a:t>
                </a:r>
              </a:p>
            </p:txBody>
          </p:sp>
          <p:sp>
            <p:nvSpPr>
              <p:cNvPr id="28" name="Rectangle: Rounded Corners 27">
                <a:extLst>
                  <a:ext uri="{FF2B5EF4-FFF2-40B4-BE49-F238E27FC236}">
                    <a16:creationId xmlns:a16="http://schemas.microsoft.com/office/drawing/2014/main" id="{4A44C1CF-A8FF-1900-3D1C-0802AF821750}"/>
                  </a:ext>
                </a:extLst>
              </p:cNvPr>
              <p:cNvSpPr/>
              <p:nvPr/>
            </p:nvSpPr>
            <p:spPr>
              <a:xfrm>
                <a:off x="3805428" y="1510574"/>
                <a:ext cx="4565864"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b="1" dirty="0">
                    <a:solidFill>
                      <a:srgbClr val="000000"/>
                    </a:solidFill>
                  </a:rPr>
                  <a:t>LLM Fine-Tuning Fundamentals</a:t>
                </a:r>
              </a:p>
            </p:txBody>
          </p:sp>
          <p:sp>
            <p:nvSpPr>
              <p:cNvPr id="29" name="Rectangle: Rounded Corners 28">
                <a:extLst>
                  <a:ext uri="{FF2B5EF4-FFF2-40B4-BE49-F238E27FC236}">
                    <a16:creationId xmlns:a16="http://schemas.microsoft.com/office/drawing/2014/main" id="{FBB8B748-BDB5-A0AC-E93A-F4BF8A71368F}"/>
                  </a:ext>
                </a:extLst>
              </p:cNvPr>
              <p:cNvSpPr/>
              <p:nvPr/>
            </p:nvSpPr>
            <p:spPr>
              <a:xfrm>
                <a:off x="3805428" y="2278349"/>
                <a:ext cx="4566249"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r"/>
                <a:r>
                  <a:rPr lang="en-US" b="1" dirty="0">
                    <a:solidFill>
                      <a:srgbClr val="000000"/>
                    </a:solidFill>
                  </a:rPr>
                  <a:t>Parameter-Efficient Fine-Tuning (PEFT)</a:t>
                </a:r>
                <a:endParaRPr lang="en-US" dirty="0"/>
              </a:p>
            </p:txBody>
          </p:sp>
          <p:sp>
            <p:nvSpPr>
              <p:cNvPr id="30" name="Rectangle: Rounded Corners 29">
                <a:extLst>
                  <a:ext uri="{FF2B5EF4-FFF2-40B4-BE49-F238E27FC236}">
                    <a16:creationId xmlns:a16="http://schemas.microsoft.com/office/drawing/2014/main" id="{851E5355-8578-9F51-3409-72B0195FFAB0}"/>
                  </a:ext>
                </a:extLst>
              </p:cNvPr>
              <p:cNvSpPr/>
              <p:nvPr/>
            </p:nvSpPr>
            <p:spPr>
              <a:xfrm>
                <a:off x="3819034" y="3049721"/>
                <a:ext cx="4566249"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b="1" dirty="0">
                    <a:solidFill>
                      <a:srgbClr val="000000"/>
                    </a:solidFill>
                  </a:rPr>
                  <a:t>    Model Compression &amp; Quantization </a:t>
                </a:r>
                <a:endParaRPr lang="en-US" dirty="0"/>
              </a:p>
            </p:txBody>
          </p:sp>
          <p:sp>
            <p:nvSpPr>
              <p:cNvPr id="31" name="Rectangle: Rounded Corners 30">
                <a:extLst>
                  <a:ext uri="{FF2B5EF4-FFF2-40B4-BE49-F238E27FC236}">
                    <a16:creationId xmlns:a16="http://schemas.microsoft.com/office/drawing/2014/main" id="{444D8BE7-AB25-17FE-DC3D-FAF4A1B9E604}"/>
                  </a:ext>
                </a:extLst>
              </p:cNvPr>
              <p:cNvSpPr/>
              <p:nvPr/>
            </p:nvSpPr>
            <p:spPr>
              <a:xfrm>
                <a:off x="3805426" y="3851128"/>
                <a:ext cx="4566249"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b="1" dirty="0">
                    <a:solidFill>
                      <a:srgbClr val="000000"/>
                    </a:solidFill>
                  </a:rPr>
                  <a:t>Fine-Tuning Workflow (Demo) </a:t>
                </a:r>
              </a:p>
            </p:txBody>
          </p:sp>
          <p:sp>
            <p:nvSpPr>
              <p:cNvPr id="32" name="Rectangle: Rounded Corners 31">
                <a:extLst>
                  <a:ext uri="{FF2B5EF4-FFF2-40B4-BE49-F238E27FC236}">
                    <a16:creationId xmlns:a16="http://schemas.microsoft.com/office/drawing/2014/main" id="{96425A62-F2FF-782A-D700-03F34005BC42}"/>
                  </a:ext>
                </a:extLst>
              </p:cNvPr>
              <p:cNvSpPr/>
              <p:nvPr/>
            </p:nvSpPr>
            <p:spPr>
              <a:xfrm>
                <a:off x="3818521" y="4668969"/>
                <a:ext cx="4566249" cy="583720"/>
              </a:xfrm>
              <a:prstGeom prst="roundRect">
                <a:avLst/>
              </a:prstGeom>
              <a:solidFill>
                <a:srgbClr val="CAB991"/>
              </a:solidFill>
              <a:ln>
                <a:solidFill>
                  <a:srgbClr val="CAB99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b="1" dirty="0">
                    <a:solidFill>
                      <a:srgbClr val="000000"/>
                    </a:solidFill>
                  </a:rPr>
                  <a:t>Wrap-Up &amp; Q&amp;A </a:t>
                </a:r>
              </a:p>
            </p:txBody>
          </p:sp>
          <p:pic>
            <p:nvPicPr>
              <p:cNvPr id="40" name="Graphic 39" descr="Badge 6 with solid fill">
                <a:extLst>
                  <a:ext uri="{FF2B5EF4-FFF2-40B4-BE49-F238E27FC236}">
                    <a16:creationId xmlns:a16="http://schemas.microsoft.com/office/drawing/2014/main" id="{4FE0D0E0-59A9-6107-40B2-9A6E5004141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98431" y="4665886"/>
                <a:ext cx="587829" cy="587829"/>
              </a:xfrm>
              <a:prstGeom prst="rect">
                <a:avLst/>
              </a:prstGeom>
            </p:spPr>
          </p:pic>
        </p:grpSp>
        <p:pic>
          <p:nvPicPr>
            <p:cNvPr id="36" name="Graphic 35" descr="Badge 1 with solid fill">
              <a:extLst>
                <a:ext uri="{FF2B5EF4-FFF2-40B4-BE49-F238E27FC236}">
                  <a16:creationId xmlns:a16="http://schemas.microsoft.com/office/drawing/2014/main" id="{3BED2DDF-8CD8-104D-375B-A9917AB30E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14220" y="971548"/>
              <a:ext cx="587829" cy="587829"/>
            </a:xfrm>
            <a:prstGeom prst="rect">
              <a:avLst/>
            </a:prstGeom>
          </p:spPr>
        </p:pic>
        <p:pic>
          <p:nvPicPr>
            <p:cNvPr id="34" name="Graphic 33" descr="Badge with solid fill">
              <a:extLst>
                <a:ext uri="{FF2B5EF4-FFF2-40B4-BE49-F238E27FC236}">
                  <a16:creationId xmlns:a16="http://schemas.microsoft.com/office/drawing/2014/main" id="{A848A4B6-EB37-E343-729C-2FC88B475A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00612" y="1747155"/>
              <a:ext cx="587829" cy="587829"/>
            </a:xfrm>
            <a:prstGeom prst="rect">
              <a:avLst/>
            </a:prstGeom>
          </p:spPr>
        </p:pic>
        <p:pic>
          <p:nvPicPr>
            <p:cNvPr id="37" name="Graphic 36" descr="Badge 3 with solid fill">
              <a:extLst>
                <a:ext uri="{FF2B5EF4-FFF2-40B4-BE49-F238E27FC236}">
                  <a16:creationId xmlns:a16="http://schemas.microsoft.com/office/drawing/2014/main" id="{8C43CAC6-C438-5BC6-6CB9-AD29E59D2E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80201" y="2515958"/>
              <a:ext cx="587829" cy="587829"/>
            </a:xfrm>
            <a:prstGeom prst="rect">
              <a:avLst/>
            </a:prstGeom>
          </p:spPr>
        </p:pic>
        <p:pic>
          <p:nvPicPr>
            <p:cNvPr id="38" name="Graphic 37" descr="Badge 4 with solid fill">
              <a:extLst>
                <a:ext uri="{FF2B5EF4-FFF2-40B4-BE49-F238E27FC236}">
                  <a16:creationId xmlns:a16="http://schemas.microsoft.com/office/drawing/2014/main" id="{3FBB4F91-8DCD-DBD4-2546-D97DF1D76ED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00613" y="3311977"/>
              <a:ext cx="587829" cy="587829"/>
            </a:xfrm>
            <a:prstGeom prst="rect">
              <a:avLst/>
            </a:prstGeom>
          </p:spPr>
        </p:pic>
        <p:pic>
          <p:nvPicPr>
            <p:cNvPr id="39" name="Graphic 38" descr="Badge 5 with solid fill">
              <a:extLst>
                <a:ext uri="{FF2B5EF4-FFF2-40B4-BE49-F238E27FC236}">
                  <a16:creationId xmlns:a16="http://schemas.microsoft.com/office/drawing/2014/main" id="{A8006A9A-BB7E-474E-E671-A0814CD281A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907414" y="4080778"/>
              <a:ext cx="587829" cy="587829"/>
            </a:xfrm>
            <a:prstGeom prst="rect">
              <a:avLst/>
            </a:prstGeom>
          </p:spPr>
        </p:pic>
      </p:grpSp>
    </p:spTree>
    <p:extLst>
      <p:ext uri="{BB962C8B-B14F-4D97-AF65-F5344CB8AC3E}">
        <p14:creationId xmlns:p14="http://schemas.microsoft.com/office/powerpoint/2010/main" val="1392395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06766-4D06-3DCA-4F0F-03FEA84ECE33}"/>
              </a:ext>
            </a:extLst>
          </p:cNvPr>
          <p:cNvSpPr>
            <a:spLocks noGrp="1"/>
          </p:cNvSpPr>
          <p:nvPr>
            <p:ph type="title"/>
          </p:nvPr>
        </p:nvSpPr>
        <p:spPr>
          <a:xfrm>
            <a:off x="468086" y="113784"/>
            <a:ext cx="11266714" cy="589032"/>
          </a:xfrm>
        </p:spPr>
        <p:txBody>
          <a:bodyPr>
            <a:normAutofit fontScale="90000"/>
          </a:bodyPr>
          <a:lstStyle/>
          <a:p>
            <a:r>
              <a:rPr lang="en-US">
                <a:latin typeface="Franklin Gothic Medium Cond"/>
              </a:rPr>
              <a:t>Additional Resources </a:t>
            </a:r>
          </a:p>
        </p:txBody>
      </p:sp>
      <p:sp>
        <p:nvSpPr>
          <p:cNvPr id="5" name="Slide Number Placeholder 4">
            <a:extLst>
              <a:ext uri="{FF2B5EF4-FFF2-40B4-BE49-F238E27FC236}">
                <a16:creationId xmlns:a16="http://schemas.microsoft.com/office/drawing/2014/main" id="{272AAE9F-E062-8EEB-4B3A-8F9C7EBA102C}"/>
              </a:ext>
            </a:extLst>
          </p:cNvPr>
          <p:cNvSpPr>
            <a:spLocks noGrp="1"/>
          </p:cNvSpPr>
          <p:nvPr>
            <p:ph type="sldNum" sz="quarter" idx="19"/>
          </p:nvPr>
        </p:nvSpPr>
        <p:spPr/>
        <p:txBody>
          <a:bodyPr/>
          <a:lstStyle/>
          <a:p>
            <a:fld id="{6D22F896-40B5-4ADD-8801-0D06FADFA095}" type="slidenum">
              <a:rPr lang="en-US" smtClean="0"/>
              <a:pPr/>
              <a:t>30</a:t>
            </a:fld>
            <a:endParaRPr lang="en-US"/>
          </a:p>
        </p:txBody>
      </p:sp>
      <p:sp>
        <p:nvSpPr>
          <p:cNvPr id="7" name="Text Placeholder 1">
            <a:extLst>
              <a:ext uri="{FF2B5EF4-FFF2-40B4-BE49-F238E27FC236}">
                <a16:creationId xmlns:a16="http://schemas.microsoft.com/office/drawing/2014/main" id="{9D877EA6-8758-DF09-B8B8-81E8881BECE0}"/>
              </a:ext>
            </a:extLst>
          </p:cNvPr>
          <p:cNvSpPr txBox="1">
            <a:spLocks/>
          </p:cNvSpPr>
          <p:nvPr/>
        </p:nvSpPr>
        <p:spPr>
          <a:xfrm>
            <a:off x="465087" y="698311"/>
            <a:ext cx="11277600" cy="36576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Wingdings" pitchFamily="2" charset="2"/>
              <a:buNone/>
              <a:defRPr sz="2200" b="0" i="0" kern="1200" baseline="0">
                <a:solidFill>
                  <a:schemeClr val="accent4">
                    <a:lumMod val="65000"/>
                  </a:schemeClr>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3"/>
                </a:solidFill>
                <a:latin typeface="Franklin Gothic Medium Cond"/>
              </a:rPr>
              <a:t>Learning more about Fine-Tuning LLM Methods </a:t>
            </a:r>
            <a:endParaRPr lang="en-US" b="1" dirty="0">
              <a:solidFill>
                <a:schemeClr val="accent3"/>
              </a:solidFill>
            </a:endParaRPr>
          </a:p>
        </p:txBody>
      </p:sp>
      <p:grpSp>
        <p:nvGrpSpPr>
          <p:cNvPr id="10" name="Group 9">
            <a:extLst>
              <a:ext uri="{FF2B5EF4-FFF2-40B4-BE49-F238E27FC236}">
                <a16:creationId xmlns:a16="http://schemas.microsoft.com/office/drawing/2014/main" id="{B3A31BA6-795D-A617-8D94-50FCC69F4820}"/>
              </a:ext>
            </a:extLst>
          </p:cNvPr>
          <p:cNvGrpSpPr/>
          <p:nvPr/>
        </p:nvGrpSpPr>
        <p:grpSpPr>
          <a:xfrm>
            <a:off x="469900" y="1163665"/>
            <a:ext cx="7656597" cy="1012192"/>
            <a:chOff x="469900" y="4020003"/>
            <a:chExt cx="7656597" cy="1012192"/>
          </a:xfrm>
        </p:grpSpPr>
        <p:sp>
          <p:nvSpPr>
            <p:cNvPr id="8" name="Rectangle: Rounded Corners 7">
              <a:extLst>
                <a:ext uri="{FF2B5EF4-FFF2-40B4-BE49-F238E27FC236}">
                  <a16:creationId xmlns:a16="http://schemas.microsoft.com/office/drawing/2014/main" id="{CE939B41-7546-D7FB-497A-8B78AC7F50CF}"/>
                </a:ext>
              </a:extLst>
            </p:cNvPr>
            <p:cNvSpPr/>
            <p:nvPr/>
          </p:nvSpPr>
          <p:spPr>
            <a:xfrm>
              <a:off x="469900" y="4020003"/>
              <a:ext cx="7643677" cy="1012192"/>
            </a:xfrm>
            <a:prstGeom prst="round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EB68EEEE-BD7C-E020-F174-937FBE4D40F3}"/>
                </a:ext>
              </a:extLst>
            </p:cNvPr>
            <p:cNvSpPr txBox="1">
              <a:spLocks/>
            </p:cNvSpPr>
            <p:nvPr/>
          </p:nvSpPr>
          <p:spPr>
            <a:xfrm>
              <a:off x="1851659" y="4186819"/>
              <a:ext cx="6274838" cy="584391"/>
            </a:xfrm>
            <a:prstGeom prst="rect">
              <a:avLst/>
            </a:prstGeom>
          </p:spPr>
          <p:txBody>
            <a:bodyPr vert="horz" lIns="91440" tIns="45720" rIns="91440" bIns="45720" numCol="1" rtlCol="0" anchor="t">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err="1">
                  <a:latin typeface="Franklin Gothic Book"/>
                </a:rPr>
                <a:t>Unsloth</a:t>
              </a:r>
              <a:r>
                <a:rPr lang="en-US" b="1" dirty="0">
                  <a:latin typeface="Franklin Gothic Book"/>
                </a:rPr>
                <a:t> Fine-tuning LLMs guide</a:t>
              </a:r>
              <a:r>
                <a:rPr lang="en-US" dirty="0">
                  <a:latin typeface="Franklin Gothic Book"/>
                </a:rPr>
                <a:t>  </a:t>
              </a:r>
              <a:r>
                <a:rPr lang="en-US" b="1" dirty="0">
                  <a:latin typeface="Franklin Gothic Book"/>
                </a:rPr>
                <a:t> </a:t>
              </a:r>
              <a:endParaRPr lang="en-US" dirty="0"/>
            </a:p>
            <a:p>
              <a:r>
                <a:rPr lang="en-US" dirty="0">
                  <a:latin typeface="Franklin Gothic Book"/>
                  <a:hlinkClick r:id="rId2"/>
                </a:rPr>
                <a:t>https://unsloth.ai/docs/get-started/fine-tuning-llms-guide</a:t>
              </a:r>
              <a:endParaRPr lang="en-US"/>
            </a:p>
            <a:p>
              <a:endParaRPr lang="en-US" dirty="0"/>
            </a:p>
            <a:p>
              <a:endParaRPr lang="en-US" dirty="0"/>
            </a:p>
            <a:p>
              <a:endParaRPr lang="en-US" dirty="0"/>
            </a:p>
          </p:txBody>
        </p:sp>
        <p:pic>
          <p:nvPicPr>
            <p:cNvPr id="9" name="Picture 8" descr="Unsloth 模型目录 | Unsloth Documentation">
              <a:extLst>
                <a:ext uri="{FF2B5EF4-FFF2-40B4-BE49-F238E27FC236}">
                  <a16:creationId xmlns:a16="http://schemas.microsoft.com/office/drawing/2014/main" id="{E908E52D-B18A-D0FF-DC7E-5664867F590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02" r="70051" b="306"/>
            <a:stretch>
              <a:fillRect/>
            </a:stretch>
          </p:blipFill>
          <p:spPr>
            <a:xfrm>
              <a:off x="791936" y="4075884"/>
              <a:ext cx="866515" cy="937264"/>
            </a:xfrm>
            <a:prstGeom prst="rect">
              <a:avLst/>
            </a:prstGeom>
          </p:spPr>
        </p:pic>
      </p:grpSp>
      <p:grpSp>
        <p:nvGrpSpPr>
          <p:cNvPr id="16" name="Group 15">
            <a:extLst>
              <a:ext uri="{FF2B5EF4-FFF2-40B4-BE49-F238E27FC236}">
                <a16:creationId xmlns:a16="http://schemas.microsoft.com/office/drawing/2014/main" id="{F936290A-62E2-FD98-D55C-D0420CB28154}"/>
              </a:ext>
            </a:extLst>
          </p:cNvPr>
          <p:cNvGrpSpPr/>
          <p:nvPr/>
        </p:nvGrpSpPr>
        <p:grpSpPr>
          <a:xfrm>
            <a:off x="467360" y="2331772"/>
            <a:ext cx="7657283" cy="1093833"/>
            <a:chOff x="1711960" y="4203700"/>
            <a:chExt cx="7657283" cy="1093833"/>
          </a:xfrm>
        </p:grpSpPr>
        <p:grpSp>
          <p:nvGrpSpPr>
            <p:cNvPr id="11" name="Group 10">
              <a:extLst>
                <a:ext uri="{FF2B5EF4-FFF2-40B4-BE49-F238E27FC236}">
                  <a16:creationId xmlns:a16="http://schemas.microsoft.com/office/drawing/2014/main" id="{93B755A1-C4B1-BCC0-0237-CEB412CDA78F}"/>
                </a:ext>
              </a:extLst>
            </p:cNvPr>
            <p:cNvGrpSpPr/>
            <p:nvPr/>
          </p:nvGrpSpPr>
          <p:grpSpPr>
            <a:xfrm>
              <a:off x="1711960" y="4203700"/>
              <a:ext cx="7657283" cy="1093833"/>
              <a:chOff x="469900" y="4013200"/>
              <a:chExt cx="7657283" cy="1093833"/>
            </a:xfrm>
          </p:grpSpPr>
          <p:sp>
            <p:nvSpPr>
              <p:cNvPr id="12" name="Rectangle: Rounded Corners 11">
                <a:extLst>
                  <a:ext uri="{FF2B5EF4-FFF2-40B4-BE49-F238E27FC236}">
                    <a16:creationId xmlns:a16="http://schemas.microsoft.com/office/drawing/2014/main" id="{1A89ABB7-91BD-EB63-8DDF-EE9152B4490C}"/>
                  </a:ext>
                </a:extLst>
              </p:cNvPr>
              <p:cNvSpPr/>
              <p:nvPr/>
            </p:nvSpPr>
            <p:spPr>
              <a:xfrm>
                <a:off x="469900" y="4013200"/>
                <a:ext cx="7657283" cy="1093833"/>
              </a:xfrm>
              <a:prstGeom prst="round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6D6C243C-E5AF-9601-C03C-7E1FD2E03B9D}"/>
                  </a:ext>
                </a:extLst>
              </p:cNvPr>
              <p:cNvSpPr txBox="1">
                <a:spLocks/>
              </p:cNvSpPr>
              <p:nvPr/>
            </p:nvSpPr>
            <p:spPr>
              <a:xfrm>
                <a:off x="1828799" y="4271284"/>
                <a:ext cx="6290853" cy="545646"/>
              </a:xfrm>
              <a:prstGeom prst="rect">
                <a:avLst/>
              </a:prstGeom>
            </p:spPr>
            <p:txBody>
              <a:bodyPr vert="horz" lIns="91440" tIns="45720" rIns="91440" bIns="45720" numCol="1" rtlCol="0" anchor="t">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latin typeface="Franklin Gothic Book"/>
                  </a:rPr>
                  <a:t>HuggingFace</a:t>
                </a:r>
                <a:r>
                  <a:rPr lang="en-US" b="1" dirty="0">
                    <a:latin typeface="Franklin Gothic Book"/>
                  </a:rPr>
                  <a:t> PEFT Methods guide </a:t>
                </a:r>
                <a:r>
                  <a:rPr lang="en-US" dirty="0">
                    <a:latin typeface="Franklin Gothic Book"/>
                  </a:rPr>
                  <a:t> </a:t>
                </a:r>
                <a:endParaRPr lang="en-US" dirty="0"/>
              </a:p>
              <a:p>
                <a:r>
                  <a:rPr lang="en-US" dirty="0">
                    <a:latin typeface="Franklin Gothic Book"/>
                    <a:hlinkClick r:id="rId5"/>
                  </a:rPr>
                  <a:t>https://huggingface.co/blog/samuellimabraz/peft-methods</a:t>
                </a:r>
                <a:r>
                  <a:rPr lang="en-US" dirty="0">
                    <a:latin typeface="Franklin Gothic Book"/>
                  </a:rPr>
                  <a:t>  </a:t>
                </a:r>
              </a:p>
              <a:p>
                <a:endParaRPr lang="en-US">
                  <a:latin typeface="Franklin Gothic Book"/>
                </a:endParaRPr>
              </a:p>
              <a:p>
                <a:endParaRPr lang="en-US" dirty="0">
                  <a:highlight>
                    <a:srgbClr val="FFFFFF"/>
                  </a:highlight>
                  <a:latin typeface="Franklin Gothic Book"/>
                </a:endParaRPr>
              </a:p>
              <a:p>
                <a:endParaRPr lang="en-US" dirty="0"/>
              </a:p>
              <a:p>
                <a:endParaRPr lang="en-US" dirty="0"/>
              </a:p>
              <a:p>
                <a:endParaRPr lang="en-US" dirty="0"/>
              </a:p>
            </p:txBody>
          </p:sp>
        </p:grpSp>
        <p:pic>
          <p:nvPicPr>
            <p:cNvPr id="15" name="Picture 14" descr="HuggingFace Logo Free Download SVG, ... · LobeHub">
              <a:extLst>
                <a:ext uri="{FF2B5EF4-FFF2-40B4-BE49-F238E27FC236}">
                  <a16:creationId xmlns:a16="http://schemas.microsoft.com/office/drawing/2014/main" id="{D41A7BE7-8A03-771C-97F2-AE77B68362C9}"/>
                </a:ext>
              </a:extLst>
            </p:cNvPr>
            <p:cNvPicPr>
              <a:picLocks noChangeAspect="1"/>
            </p:cNvPicPr>
            <p:nvPr/>
          </p:nvPicPr>
          <p:blipFill>
            <a:blip r:embed="rId6"/>
            <a:stretch>
              <a:fillRect/>
            </a:stretch>
          </p:blipFill>
          <p:spPr>
            <a:xfrm>
              <a:off x="1944461" y="4205968"/>
              <a:ext cx="960120" cy="975360"/>
            </a:xfrm>
            <a:prstGeom prst="rect">
              <a:avLst/>
            </a:prstGeom>
          </p:spPr>
        </p:pic>
      </p:grpSp>
      <p:grpSp>
        <p:nvGrpSpPr>
          <p:cNvPr id="25" name="Group 24">
            <a:extLst>
              <a:ext uri="{FF2B5EF4-FFF2-40B4-BE49-F238E27FC236}">
                <a16:creationId xmlns:a16="http://schemas.microsoft.com/office/drawing/2014/main" id="{78B4ACA2-8A91-795F-2B90-4C4477FEDA15}"/>
              </a:ext>
            </a:extLst>
          </p:cNvPr>
          <p:cNvGrpSpPr/>
          <p:nvPr/>
        </p:nvGrpSpPr>
        <p:grpSpPr>
          <a:xfrm>
            <a:off x="467359" y="3424994"/>
            <a:ext cx="7657283" cy="1194298"/>
            <a:chOff x="460555" y="4541384"/>
            <a:chExt cx="7657283" cy="1194298"/>
          </a:xfrm>
        </p:grpSpPr>
        <p:grpSp>
          <p:nvGrpSpPr>
            <p:cNvPr id="20" name="Group 19">
              <a:extLst>
                <a:ext uri="{FF2B5EF4-FFF2-40B4-BE49-F238E27FC236}">
                  <a16:creationId xmlns:a16="http://schemas.microsoft.com/office/drawing/2014/main" id="{209FE505-252B-08DF-974E-83B858C30445}"/>
                </a:ext>
              </a:extLst>
            </p:cNvPr>
            <p:cNvGrpSpPr/>
            <p:nvPr/>
          </p:nvGrpSpPr>
          <p:grpSpPr>
            <a:xfrm>
              <a:off x="460555" y="4641849"/>
              <a:ext cx="7657283" cy="1093833"/>
              <a:chOff x="463096" y="3917950"/>
              <a:chExt cx="7657283" cy="1093833"/>
            </a:xfrm>
          </p:grpSpPr>
          <p:sp>
            <p:nvSpPr>
              <p:cNvPr id="22" name="Rectangle: Rounded Corners 21">
                <a:extLst>
                  <a:ext uri="{FF2B5EF4-FFF2-40B4-BE49-F238E27FC236}">
                    <a16:creationId xmlns:a16="http://schemas.microsoft.com/office/drawing/2014/main" id="{3AF4F2B3-3EA1-D9B9-055C-08D357F55D36}"/>
                  </a:ext>
                </a:extLst>
              </p:cNvPr>
              <p:cNvSpPr/>
              <p:nvPr/>
            </p:nvSpPr>
            <p:spPr>
              <a:xfrm>
                <a:off x="463096" y="3917950"/>
                <a:ext cx="7657283" cy="1093833"/>
              </a:xfrm>
              <a:prstGeom prst="round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E67DB3DE-603B-235C-CE50-DCB9891E7637}"/>
                  </a:ext>
                </a:extLst>
              </p:cNvPr>
              <p:cNvSpPr txBox="1">
                <a:spLocks/>
              </p:cNvSpPr>
              <p:nvPr/>
            </p:nvSpPr>
            <p:spPr>
              <a:xfrm>
                <a:off x="1828799" y="4148820"/>
                <a:ext cx="6290853" cy="545646"/>
              </a:xfrm>
              <a:prstGeom prst="rect">
                <a:avLst/>
              </a:prstGeom>
            </p:spPr>
            <p:txBody>
              <a:bodyPr vert="horz" lIns="91440" tIns="45720" rIns="91440" bIns="45720" numCol="1" rtlCol="0" anchor="t">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Franklin Gothic Book"/>
                  </a:rPr>
                  <a:t>Ollama Documentation</a:t>
                </a:r>
                <a:endParaRPr lang="en-US" dirty="0"/>
              </a:p>
              <a:p>
                <a:r>
                  <a:rPr lang="en-US" dirty="0">
                    <a:latin typeface="Franklin Gothic Book"/>
                    <a:hlinkClick r:id="rId7"/>
                  </a:rPr>
                  <a:t>https://docs.ollama.com/</a:t>
                </a:r>
                <a:r>
                  <a:rPr lang="en-US" dirty="0">
                    <a:latin typeface="Franklin Gothic Book"/>
                  </a:rPr>
                  <a:t>   </a:t>
                </a:r>
                <a:endParaRPr lang="en-US" dirty="0"/>
              </a:p>
              <a:p>
                <a:endParaRPr lang="en-US" dirty="0">
                  <a:highlight>
                    <a:srgbClr val="FFFFFF"/>
                  </a:highlight>
                  <a:latin typeface="Franklin Gothic Book"/>
                </a:endParaRPr>
              </a:p>
              <a:p>
                <a:endParaRPr lang="en-US" dirty="0"/>
              </a:p>
              <a:p>
                <a:endParaRPr lang="en-US" dirty="0"/>
              </a:p>
              <a:p>
                <a:endParaRPr lang="en-US" dirty="0"/>
              </a:p>
            </p:txBody>
          </p:sp>
        </p:grpSp>
        <p:pic>
          <p:nvPicPr>
            <p:cNvPr id="24" name="Picture 23" descr="FAQ - Ollama">
              <a:extLst>
                <a:ext uri="{FF2B5EF4-FFF2-40B4-BE49-F238E27FC236}">
                  <a16:creationId xmlns:a16="http://schemas.microsoft.com/office/drawing/2014/main" id="{A5F53721-A749-8B84-CEBD-4DF8FF64C19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15056" y="4541384"/>
              <a:ext cx="1002847" cy="1002847"/>
            </a:xfrm>
            <a:prstGeom prst="rect">
              <a:avLst/>
            </a:prstGeom>
          </p:spPr>
        </p:pic>
      </p:grpSp>
      <p:grpSp>
        <p:nvGrpSpPr>
          <p:cNvPr id="3" name="Group 2">
            <a:extLst>
              <a:ext uri="{FF2B5EF4-FFF2-40B4-BE49-F238E27FC236}">
                <a16:creationId xmlns:a16="http://schemas.microsoft.com/office/drawing/2014/main" id="{9E14C2AA-B004-6F2C-0554-E52BDEAF4BF8}"/>
              </a:ext>
            </a:extLst>
          </p:cNvPr>
          <p:cNvGrpSpPr/>
          <p:nvPr/>
        </p:nvGrpSpPr>
        <p:grpSpPr>
          <a:xfrm>
            <a:off x="467359" y="4622422"/>
            <a:ext cx="7657283" cy="1206954"/>
            <a:chOff x="460555" y="4541384"/>
            <a:chExt cx="7657283" cy="1206954"/>
          </a:xfrm>
        </p:grpSpPr>
        <p:grpSp>
          <p:nvGrpSpPr>
            <p:cNvPr id="14" name="Group 13">
              <a:extLst>
                <a:ext uri="{FF2B5EF4-FFF2-40B4-BE49-F238E27FC236}">
                  <a16:creationId xmlns:a16="http://schemas.microsoft.com/office/drawing/2014/main" id="{F3483FC7-CC6E-1E1E-E29E-71E2D6637C2B}"/>
                </a:ext>
              </a:extLst>
            </p:cNvPr>
            <p:cNvGrpSpPr/>
            <p:nvPr/>
          </p:nvGrpSpPr>
          <p:grpSpPr>
            <a:xfrm>
              <a:off x="460555" y="4641849"/>
              <a:ext cx="7657283" cy="1093833"/>
              <a:chOff x="463096" y="3917950"/>
              <a:chExt cx="7657283" cy="1093833"/>
            </a:xfrm>
          </p:grpSpPr>
          <p:sp>
            <p:nvSpPr>
              <p:cNvPr id="18" name="Rectangle: Rounded Corners 17">
                <a:extLst>
                  <a:ext uri="{FF2B5EF4-FFF2-40B4-BE49-F238E27FC236}">
                    <a16:creationId xmlns:a16="http://schemas.microsoft.com/office/drawing/2014/main" id="{22D67F6D-6052-16A5-E1B0-D9146C0C3E54}"/>
                  </a:ext>
                </a:extLst>
              </p:cNvPr>
              <p:cNvSpPr/>
              <p:nvPr/>
            </p:nvSpPr>
            <p:spPr>
              <a:xfrm>
                <a:off x="463096" y="3917950"/>
                <a:ext cx="7657283" cy="1093833"/>
              </a:xfrm>
              <a:prstGeom prst="round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2A1E33F2-4DA3-DF51-DDE1-B20D8748F3F5}"/>
                  </a:ext>
                </a:extLst>
              </p:cNvPr>
              <p:cNvSpPr txBox="1">
                <a:spLocks/>
              </p:cNvSpPr>
              <p:nvPr/>
            </p:nvSpPr>
            <p:spPr>
              <a:xfrm>
                <a:off x="1828799" y="4148820"/>
                <a:ext cx="6290853" cy="545646"/>
              </a:xfrm>
              <a:prstGeom prst="rect">
                <a:avLst/>
              </a:prstGeom>
            </p:spPr>
            <p:txBody>
              <a:bodyPr vert="horz" lIns="91440" tIns="45720" rIns="91440" bIns="45720" numCol="1" rtlCol="0" anchor="t">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latin typeface="Franklin Gothic Book"/>
                  </a:rPr>
                  <a:t>Unsloth</a:t>
                </a:r>
                <a:r>
                  <a:rPr lang="en-US" b="1" dirty="0">
                    <a:latin typeface="Franklin Gothic Book"/>
                  </a:rPr>
                  <a:t> Tutorial Notebooks (Google </a:t>
                </a:r>
                <a:r>
                  <a:rPr lang="en-US" b="1" dirty="0" err="1">
                    <a:latin typeface="Franklin Gothic Book"/>
                  </a:rPr>
                  <a:t>Colab</a:t>
                </a:r>
                <a:r>
                  <a:rPr lang="en-US" b="1" dirty="0">
                    <a:latin typeface="Franklin Gothic Book"/>
                  </a:rPr>
                  <a:t>) </a:t>
                </a:r>
                <a:endParaRPr lang="en-US" dirty="0"/>
              </a:p>
              <a:p>
                <a:r>
                  <a:rPr lang="en-US" dirty="0">
                    <a:latin typeface="Franklin Gothic Book"/>
                    <a:hlinkClick r:id="rId10"/>
                  </a:rPr>
                  <a:t>https://github.com/unslothai/notebooks?tab=readme-ov-file</a:t>
                </a:r>
                <a:r>
                  <a:rPr lang="en-US" dirty="0">
                    <a:latin typeface="Franklin Gothic Book"/>
                  </a:rPr>
                  <a:t>   </a:t>
                </a:r>
                <a:endParaRPr lang="en-US" dirty="0"/>
              </a:p>
              <a:p>
                <a:endParaRPr lang="en-US" dirty="0">
                  <a:highlight>
                    <a:srgbClr val="FFFFFF"/>
                  </a:highlight>
                  <a:latin typeface="Franklin Gothic Book"/>
                </a:endParaRPr>
              </a:p>
              <a:p>
                <a:endParaRPr lang="en-US" dirty="0"/>
              </a:p>
              <a:p>
                <a:endParaRPr lang="en-US" dirty="0"/>
              </a:p>
              <a:p>
                <a:endParaRPr lang="en-US" dirty="0"/>
              </a:p>
            </p:txBody>
          </p:sp>
        </p:grpSp>
        <p:pic>
          <p:nvPicPr>
            <p:cNvPr id="17" name="Picture 16">
              <a:extLst>
                <a:ext uri="{FF2B5EF4-FFF2-40B4-BE49-F238E27FC236}">
                  <a16:creationId xmlns:a16="http://schemas.microsoft.com/office/drawing/2014/main" id="{52AA7F1C-DF24-8A69-9FB7-3D646E85CA3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06199" y="4541384"/>
              <a:ext cx="1206954" cy="1206954"/>
            </a:xfrm>
            <a:prstGeom prst="rect">
              <a:avLst/>
            </a:prstGeom>
          </p:spPr>
        </p:pic>
      </p:grpSp>
    </p:spTree>
    <p:extLst>
      <p:ext uri="{BB962C8B-B14F-4D97-AF65-F5344CB8AC3E}">
        <p14:creationId xmlns:p14="http://schemas.microsoft.com/office/powerpoint/2010/main" val="262886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59B32-A955-711B-F545-F0CA796F01CB}"/>
              </a:ext>
            </a:extLst>
          </p:cNvPr>
          <p:cNvSpPr>
            <a:spLocks noGrp="1"/>
          </p:cNvSpPr>
          <p:nvPr>
            <p:ph type="title"/>
          </p:nvPr>
        </p:nvSpPr>
        <p:spPr/>
        <p:txBody>
          <a:bodyPr/>
          <a:lstStyle/>
          <a:p>
            <a:r>
              <a:rPr lang="en-US" dirty="0">
                <a:latin typeface="Franklin Gothic Medium Cond"/>
              </a:rPr>
              <a:t>Thank You</a:t>
            </a:r>
            <a:endParaRPr lang="en-US" dirty="0"/>
          </a:p>
        </p:txBody>
      </p:sp>
      <p:sp>
        <p:nvSpPr>
          <p:cNvPr id="3" name="Text Placeholder 2">
            <a:extLst>
              <a:ext uri="{FF2B5EF4-FFF2-40B4-BE49-F238E27FC236}">
                <a16:creationId xmlns:a16="http://schemas.microsoft.com/office/drawing/2014/main" id="{43F4A0DE-6299-ACB6-1FC8-F6A969A24C20}"/>
              </a:ext>
            </a:extLst>
          </p:cNvPr>
          <p:cNvSpPr>
            <a:spLocks noGrp="1"/>
          </p:cNvSpPr>
          <p:nvPr>
            <p:ph type="body" sz="quarter" idx="10"/>
          </p:nvPr>
        </p:nvSpPr>
        <p:spPr>
          <a:xfrm>
            <a:off x="964095" y="3434010"/>
            <a:ext cx="7828185" cy="1310518"/>
          </a:xfrm>
        </p:spPr>
        <p:txBody>
          <a:bodyPr vert="horz" lIns="91440" tIns="45720" rIns="91440" bIns="45720" rtlCol="0" anchor="t">
            <a:normAutofit/>
          </a:bodyPr>
          <a:lstStyle/>
          <a:p>
            <a:r>
              <a:rPr lang="en-US" sz="4000" b="1" dirty="0">
                <a:solidFill>
                  <a:srgbClr val="FEFFFF"/>
                </a:solidFill>
              </a:rPr>
              <a:t>Questions? </a:t>
            </a:r>
          </a:p>
          <a:p>
            <a:r>
              <a:rPr lang="en-US" sz="2000" b="1" dirty="0">
                <a:solidFill>
                  <a:srgbClr val="FEFFFF"/>
                </a:solidFill>
              </a:rPr>
              <a:t>Email: </a:t>
            </a:r>
            <a:r>
              <a:rPr lang="en-US" sz="2000" dirty="0">
                <a:solidFill>
                  <a:srgbClr val="FEFFFF"/>
                </a:solidFill>
              </a:rPr>
              <a:t>cjoslin@purdue.edu</a:t>
            </a:r>
          </a:p>
        </p:txBody>
      </p:sp>
      <p:pic>
        <p:nvPicPr>
          <p:cNvPr id="4" name="Picture 3" descr="A white text on a black background&#10;&#10;AI-generated content may be incorrect.">
            <a:extLst>
              <a:ext uri="{FF2B5EF4-FFF2-40B4-BE49-F238E27FC236}">
                <a16:creationId xmlns:a16="http://schemas.microsoft.com/office/drawing/2014/main" id="{CBADE8F8-B3B4-5527-AFED-66C0CC706C2C}"/>
              </a:ext>
            </a:extLst>
          </p:cNvPr>
          <p:cNvPicPr>
            <a:picLocks noChangeAspect="1"/>
          </p:cNvPicPr>
          <p:nvPr/>
        </p:nvPicPr>
        <p:blipFill>
          <a:blip r:embed="rId2"/>
          <a:stretch>
            <a:fillRect/>
          </a:stretch>
        </p:blipFill>
        <p:spPr>
          <a:xfrm>
            <a:off x="122997" y="6110495"/>
            <a:ext cx="3981450" cy="666750"/>
          </a:xfrm>
          <a:prstGeom prst="rect">
            <a:avLst/>
          </a:prstGeom>
        </p:spPr>
      </p:pic>
    </p:spTree>
    <p:extLst>
      <p:ext uri="{BB962C8B-B14F-4D97-AF65-F5344CB8AC3E}">
        <p14:creationId xmlns:p14="http://schemas.microsoft.com/office/powerpoint/2010/main" val="1001197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EA696-6F93-4562-0C2C-609042098CE5}"/>
              </a:ext>
            </a:extLst>
          </p:cNvPr>
          <p:cNvSpPr>
            <a:spLocks noGrp="1"/>
          </p:cNvSpPr>
          <p:nvPr>
            <p:ph type="title"/>
          </p:nvPr>
        </p:nvSpPr>
        <p:spPr>
          <a:xfrm>
            <a:off x="2391060" y="1932054"/>
            <a:ext cx="6301722" cy="713612"/>
          </a:xfrm>
        </p:spPr>
        <p:txBody>
          <a:bodyPr/>
          <a:lstStyle/>
          <a:p>
            <a:pPr algn="ctr"/>
            <a:r>
              <a:rPr lang="en-US" dirty="0">
                <a:latin typeface="Franklin Gothic Medium Cond"/>
              </a:rPr>
              <a:t>Opening &amp; Motivation</a:t>
            </a:r>
            <a:endParaRPr lang="en-US" dirty="0"/>
          </a:p>
        </p:txBody>
      </p:sp>
      <p:pic>
        <p:nvPicPr>
          <p:cNvPr id="7" name="Graphic 6" descr="Badge 1 with solid fill">
            <a:extLst>
              <a:ext uri="{FF2B5EF4-FFF2-40B4-BE49-F238E27FC236}">
                <a16:creationId xmlns:a16="http://schemas.microsoft.com/office/drawing/2014/main" id="{7DD0E902-D455-DFB9-937A-EF1F3868633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57555" y="1835989"/>
            <a:ext cx="914400" cy="914400"/>
          </a:xfrm>
          <a:prstGeom prst="rect">
            <a:avLst/>
          </a:prstGeom>
        </p:spPr>
      </p:pic>
    </p:spTree>
    <p:extLst>
      <p:ext uri="{BB962C8B-B14F-4D97-AF65-F5344CB8AC3E}">
        <p14:creationId xmlns:p14="http://schemas.microsoft.com/office/powerpoint/2010/main" val="328719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FD8EA-AB4A-3E8A-8056-BDBCA011CFF0}"/>
              </a:ext>
            </a:extLst>
          </p:cNvPr>
          <p:cNvSpPr>
            <a:spLocks noGrp="1"/>
          </p:cNvSpPr>
          <p:nvPr>
            <p:ph type="body" sz="quarter" idx="11"/>
          </p:nvPr>
        </p:nvSpPr>
        <p:spPr>
          <a:xfrm>
            <a:off x="602974" y="974169"/>
            <a:ext cx="11277600" cy="365760"/>
          </a:xfrm>
        </p:spPr>
        <p:txBody>
          <a:bodyPr vert="horz" lIns="91440" tIns="45720" rIns="91440" bIns="45720" rtlCol="0" anchor="t">
            <a:noAutofit/>
          </a:bodyPr>
          <a:lstStyle/>
          <a:p>
            <a:r>
              <a:rPr lang="en-US" dirty="0">
                <a:solidFill>
                  <a:schemeClr val="accent3"/>
                </a:solidFill>
                <a:latin typeface="Franklin Gothic Medium Cond"/>
              </a:rPr>
              <a:t>Training LLMs from Scratch is Computationally Expensive!</a:t>
            </a:r>
            <a:endParaRPr lang="en-US" dirty="0">
              <a:solidFill>
                <a:schemeClr val="accent3"/>
              </a:solidFill>
            </a:endParaRPr>
          </a:p>
        </p:txBody>
      </p:sp>
      <p:sp>
        <p:nvSpPr>
          <p:cNvPr id="3" name="Text Placeholder 2">
            <a:extLst>
              <a:ext uri="{FF2B5EF4-FFF2-40B4-BE49-F238E27FC236}">
                <a16:creationId xmlns:a16="http://schemas.microsoft.com/office/drawing/2014/main" id="{56E1F0FB-5EC2-6EAB-2C50-D2D12376F69C}"/>
              </a:ext>
            </a:extLst>
          </p:cNvPr>
          <p:cNvSpPr>
            <a:spLocks noGrp="1"/>
          </p:cNvSpPr>
          <p:nvPr>
            <p:ph type="body" sz="quarter" idx="10"/>
          </p:nvPr>
        </p:nvSpPr>
        <p:spPr>
          <a:xfrm>
            <a:off x="463825" y="1543324"/>
            <a:ext cx="6893496" cy="4454706"/>
          </a:xfrm>
        </p:spPr>
        <p:txBody>
          <a:bodyPr vert="horz" lIns="91440" tIns="45720" rIns="91440" bIns="45720" numCol="1" rtlCol="0" anchor="t">
            <a:noAutofit/>
          </a:bodyPr>
          <a:lstStyle/>
          <a:p>
            <a:r>
              <a:rPr lang="en-US" dirty="0">
                <a:latin typeface="Franklin Gothic Book"/>
              </a:rPr>
              <a:t>Today’s foundation models such as enterprise OpenAI, Anthropic, or Google Gemini, as well as popular open-source LLMs like </a:t>
            </a:r>
            <a:r>
              <a:rPr lang="en-US" dirty="0" err="1">
                <a:latin typeface="Franklin Gothic Book"/>
              </a:rPr>
              <a:t>LLaMA</a:t>
            </a:r>
            <a:r>
              <a:rPr lang="en-US" dirty="0">
                <a:latin typeface="Franklin Gothic Book"/>
              </a:rPr>
              <a:t> and Microsoft Mistral variants, require:</a:t>
            </a:r>
            <a:endParaRPr lang="en-US" dirty="0"/>
          </a:p>
          <a:p>
            <a:r>
              <a:rPr lang="en-US" b="1" dirty="0">
                <a:latin typeface="Franklin Gothic Book"/>
              </a:rPr>
              <a:t>            </a:t>
            </a:r>
            <a:r>
              <a:rPr lang="en-US" sz="2200" b="1" dirty="0">
                <a:latin typeface="Franklin Gothic Book"/>
              </a:rPr>
              <a:t>   Billions of tokens</a:t>
            </a:r>
            <a:r>
              <a:rPr lang="en-US" sz="2200" dirty="0">
                <a:latin typeface="Franklin Gothic Book"/>
              </a:rPr>
              <a:t> of training data</a:t>
            </a:r>
            <a:endParaRPr lang="en-US" sz="2200"/>
          </a:p>
          <a:p>
            <a:endParaRPr lang="en-US" sz="2200" dirty="0">
              <a:latin typeface="Franklin Gothic Book"/>
            </a:endParaRPr>
          </a:p>
          <a:p>
            <a:r>
              <a:rPr lang="en-US" sz="2200" b="1" dirty="0">
                <a:latin typeface="Franklin Gothic Book"/>
              </a:rPr>
              <a:t>             Weeks to months</a:t>
            </a:r>
            <a:r>
              <a:rPr lang="en-US" sz="2200" dirty="0">
                <a:latin typeface="Franklin Gothic Book"/>
              </a:rPr>
              <a:t> of training time</a:t>
            </a:r>
          </a:p>
          <a:p>
            <a:endParaRPr lang="en-US" sz="2200" dirty="0">
              <a:latin typeface="Franklin Gothic Book"/>
            </a:endParaRPr>
          </a:p>
          <a:p>
            <a:r>
              <a:rPr lang="en-US" sz="2200" dirty="0">
                <a:latin typeface="Franklin Gothic Book"/>
              </a:rPr>
              <a:t>    </a:t>
            </a:r>
            <a:r>
              <a:rPr lang="en-US" sz="2200" b="1" dirty="0">
                <a:latin typeface="Franklin Gothic Book"/>
              </a:rPr>
              <a:t>         Large-scale GPU clusters</a:t>
            </a:r>
          </a:p>
          <a:p>
            <a:endParaRPr lang="en-US" sz="2200" b="1" dirty="0">
              <a:latin typeface="Franklin Gothic Book"/>
            </a:endParaRPr>
          </a:p>
          <a:p>
            <a:r>
              <a:rPr lang="en-US" sz="2200" b="1" dirty="0">
                <a:latin typeface="Franklin Gothic Book"/>
              </a:rPr>
              <a:t>            Millions of dollars</a:t>
            </a:r>
            <a:r>
              <a:rPr lang="en-US" sz="2200" dirty="0">
                <a:latin typeface="Franklin Gothic Book"/>
              </a:rPr>
              <a:t> in compute cost</a:t>
            </a:r>
            <a:endParaRPr lang="en-US"/>
          </a:p>
          <a:p>
            <a:endParaRPr lang="en-US" dirty="0"/>
          </a:p>
          <a:p>
            <a:pPr marL="285750" indent="-285750">
              <a:buFont typeface="Arial"/>
              <a:buChar char="•"/>
            </a:pPr>
            <a:endParaRPr lang="en-US" dirty="0">
              <a:solidFill>
                <a:srgbClr val="000000"/>
              </a:solidFill>
            </a:endParaRPr>
          </a:p>
        </p:txBody>
      </p:sp>
      <p:sp>
        <p:nvSpPr>
          <p:cNvPr id="4" name="Title 3">
            <a:extLst>
              <a:ext uri="{FF2B5EF4-FFF2-40B4-BE49-F238E27FC236}">
                <a16:creationId xmlns:a16="http://schemas.microsoft.com/office/drawing/2014/main" id="{4B46875D-11F9-5308-29E5-22ADA48162AE}"/>
              </a:ext>
            </a:extLst>
          </p:cNvPr>
          <p:cNvSpPr>
            <a:spLocks noGrp="1"/>
          </p:cNvSpPr>
          <p:nvPr>
            <p:ph type="title"/>
          </p:nvPr>
        </p:nvSpPr>
        <p:spPr>
          <a:xfrm>
            <a:off x="461460" y="385004"/>
            <a:ext cx="11266714" cy="589032"/>
          </a:xfrm>
        </p:spPr>
        <p:txBody>
          <a:bodyPr>
            <a:normAutofit fontScale="90000"/>
          </a:bodyPr>
          <a:lstStyle/>
          <a:p>
            <a:r>
              <a:rPr lang="en-US">
                <a:latin typeface="Franklin Gothic Medium Cond"/>
              </a:rPr>
              <a:t>Why Not Train from Scratch (aka Pre-Training)? </a:t>
            </a:r>
            <a:endParaRPr lang="en-US"/>
          </a:p>
        </p:txBody>
      </p:sp>
      <p:sp>
        <p:nvSpPr>
          <p:cNvPr id="5" name="Slide Number Placeholder 4">
            <a:extLst>
              <a:ext uri="{FF2B5EF4-FFF2-40B4-BE49-F238E27FC236}">
                <a16:creationId xmlns:a16="http://schemas.microsoft.com/office/drawing/2014/main" id="{2FE61F8E-0C2C-4CF8-F7ED-A809AF5AC2BB}"/>
              </a:ext>
            </a:extLst>
          </p:cNvPr>
          <p:cNvSpPr>
            <a:spLocks noGrp="1"/>
          </p:cNvSpPr>
          <p:nvPr>
            <p:ph type="sldNum" sz="quarter" idx="19"/>
          </p:nvPr>
        </p:nvSpPr>
        <p:spPr/>
        <p:txBody>
          <a:bodyPr/>
          <a:lstStyle/>
          <a:p>
            <a:fld id="{6D22F896-40B5-4ADD-8801-0D06FADFA095}" type="slidenum">
              <a:rPr lang="en-US" smtClean="0"/>
              <a:pPr/>
              <a:t>5</a:t>
            </a:fld>
            <a:endParaRPr lang="en-US"/>
          </a:p>
        </p:txBody>
      </p:sp>
      <p:pic>
        <p:nvPicPr>
          <p:cNvPr id="13" name="Picture 12" descr="Calendar Clipart Pictures – Clipartix">
            <a:extLst>
              <a:ext uri="{FF2B5EF4-FFF2-40B4-BE49-F238E27FC236}">
                <a16:creationId xmlns:a16="http://schemas.microsoft.com/office/drawing/2014/main" id="{EC685AF9-D28F-6B81-BE98-D7A76E53D293}"/>
              </a:ext>
            </a:extLst>
          </p:cNvPr>
          <p:cNvPicPr>
            <a:picLocks noChangeAspect="1"/>
          </p:cNvPicPr>
          <p:nvPr/>
        </p:nvPicPr>
        <p:blipFill>
          <a:blip r:embed="rId3"/>
          <a:stretch>
            <a:fillRect/>
          </a:stretch>
        </p:blipFill>
        <p:spPr>
          <a:xfrm>
            <a:off x="737507" y="3088105"/>
            <a:ext cx="654504" cy="681718"/>
          </a:xfrm>
          <a:prstGeom prst="rect">
            <a:avLst/>
          </a:prstGeom>
        </p:spPr>
      </p:pic>
      <p:pic>
        <p:nvPicPr>
          <p:cNvPr id="14" name="Picture 13" descr="A green dollar sign on a black background&#10;&#10;AI-generated content may be incorrect.">
            <a:extLst>
              <a:ext uri="{FF2B5EF4-FFF2-40B4-BE49-F238E27FC236}">
                <a16:creationId xmlns:a16="http://schemas.microsoft.com/office/drawing/2014/main" id="{8A389718-EAA0-52E2-9A8F-DADFCF12565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41338" y="4770343"/>
            <a:ext cx="522553" cy="749754"/>
          </a:xfrm>
          <a:prstGeom prst="rect">
            <a:avLst/>
          </a:prstGeom>
        </p:spPr>
      </p:pic>
      <p:pic>
        <p:nvPicPr>
          <p:cNvPr id="17" name="Picture 16" descr="Big data handdrawn clipart vector art and illustration | Premium AI ...">
            <a:extLst>
              <a:ext uri="{FF2B5EF4-FFF2-40B4-BE49-F238E27FC236}">
                <a16:creationId xmlns:a16="http://schemas.microsoft.com/office/drawing/2014/main" id="{BB2D5A9E-2796-997E-5BFC-7410DE72AE20}"/>
              </a:ext>
            </a:extLst>
          </p:cNvPr>
          <p:cNvPicPr>
            <a:picLocks noChangeAspect="1"/>
          </p:cNvPicPr>
          <p:nvPr/>
        </p:nvPicPr>
        <p:blipFill>
          <a:blip r:embed="rId6"/>
          <a:srcRect l="3196" r="-1205" b="1282"/>
          <a:stretch>
            <a:fillRect/>
          </a:stretch>
        </p:blipFill>
        <p:spPr>
          <a:xfrm>
            <a:off x="669537" y="3956256"/>
            <a:ext cx="719565" cy="698985"/>
          </a:xfrm>
          <a:prstGeom prst="rect">
            <a:avLst/>
          </a:prstGeom>
        </p:spPr>
      </p:pic>
      <p:pic>
        <p:nvPicPr>
          <p:cNvPr id="23" name="Picture 22" descr="Stack Of Papers Blue Clip Art at Clker.com - vector clip art online ...">
            <a:extLst>
              <a:ext uri="{FF2B5EF4-FFF2-40B4-BE49-F238E27FC236}">
                <a16:creationId xmlns:a16="http://schemas.microsoft.com/office/drawing/2014/main" id="{14769CEA-ED72-38FD-480D-2DF78CF05B75}"/>
              </a:ext>
            </a:extLst>
          </p:cNvPr>
          <p:cNvPicPr>
            <a:picLocks noChangeAspect="1"/>
          </p:cNvPicPr>
          <p:nvPr/>
        </p:nvPicPr>
        <p:blipFill>
          <a:blip r:embed="rId7"/>
          <a:stretch>
            <a:fillRect/>
          </a:stretch>
        </p:blipFill>
        <p:spPr>
          <a:xfrm>
            <a:off x="664258" y="2415089"/>
            <a:ext cx="728064" cy="585757"/>
          </a:xfrm>
          <a:prstGeom prst="rect">
            <a:avLst/>
          </a:prstGeom>
        </p:spPr>
      </p:pic>
      <p:grpSp>
        <p:nvGrpSpPr>
          <p:cNvPr id="6" name="Group 5">
            <a:extLst>
              <a:ext uri="{FF2B5EF4-FFF2-40B4-BE49-F238E27FC236}">
                <a16:creationId xmlns:a16="http://schemas.microsoft.com/office/drawing/2014/main" id="{CB975CAE-D11F-8DBA-2032-2C251751612A}"/>
              </a:ext>
            </a:extLst>
          </p:cNvPr>
          <p:cNvGrpSpPr/>
          <p:nvPr/>
        </p:nvGrpSpPr>
        <p:grpSpPr>
          <a:xfrm>
            <a:off x="7426598" y="1065110"/>
            <a:ext cx="4300566" cy="5569953"/>
            <a:chOff x="7736871" y="987039"/>
            <a:chExt cx="4300566" cy="5569953"/>
          </a:xfrm>
        </p:grpSpPr>
        <p:sp>
          <p:nvSpPr>
            <p:cNvPr id="24" name="TextBox 23">
              <a:extLst>
                <a:ext uri="{FF2B5EF4-FFF2-40B4-BE49-F238E27FC236}">
                  <a16:creationId xmlns:a16="http://schemas.microsoft.com/office/drawing/2014/main" id="{63924C2B-28D4-8412-E0D5-E33E274D55D9}"/>
                </a:ext>
              </a:extLst>
            </p:cNvPr>
            <p:cNvSpPr txBox="1"/>
            <p:nvPr/>
          </p:nvSpPr>
          <p:spPr>
            <a:xfrm>
              <a:off x="7736871" y="5787551"/>
              <a:ext cx="3847320" cy="769441"/>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chemeClr val="accent3"/>
                  </a:solidFill>
                </a:rPr>
                <a:t>Strong Generalization &amp;  </a:t>
              </a:r>
              <a:endParaRPr lang="en-US" sz="2200">
                <a:solidFill>
                  <a:schemeClr val="accent3"/>
                </a:solidFill>
              </a:endParaRPr>
            </a:p>
            <a:p>
              <a:pPr algn="ctr"/>
              <a:r>
                <a:rPr lang="en-US" sz="2200" b="1" dirty="0">
                  <a:solidFill>
                    <a:schemeClr val="accent3"/>
                  </a:solidFill>
                </a:rPr>
                <a:t>Weak Specialization</a:t>
              </a:r>
              <a:endParaRPr lang="en-US" sz="2200">
                <a:solidFill>
                  <a:schemeClr val="accent3"/>
                </a:solidFill>
              </a:endParaRPr>
            </a:p>
          </p:txBody>
        </p:sp>
        <p:sp>
          <p:nvSpPr>
            <p:cNvPr id="25" name="Oval 24">
              <a:extLst>
                <a:ext uri="{FF2B5EF4-FFF2-40B4-BE49-F238E27FC236}">
                  <a16:creationId xmlns:a16="http://schemas.microsoft.com/office/drawing/2014/main" id="{29AC1062-FFE9-174C-1E9E-9431B0D4969B}"/>
                </a:ext>
              </a:extLst>
            </p:cNvPr>
            <p:cNvSpPr/>
            <p:nvPr/>
          </p:nvSpPr>
          <p:spPr>
            <a:xfrm>
              <a:off x="7905660" y="1753308"/>
              <a:ext cx="3216785" cy="3102075"/>
            </a:xfrm>
            <a:prstGeom prst="ellipse">
              <a:avLst/>
            </a:prstGeom>
            <a:solidFill>
              <a:schemeClr val="bg1">
                <a:lumMod val="50000"/>
              </a:schemeClr>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ED54D4A-FFC0-23DE-710F-5F6051B5A4FB}"/>
                </a:ext>
              </a:extLst>
            </p:cNvPr>
            <p:cNvSpPr/>
            <p:nvPr/>
          </p:nvSpPr>
          <p:spPr>
            <a:xfrm>
              <a:off x="10248085" y="1707547"/>
              <a:ext cx="593613" cy="587429"/>
            </a:xfrm>
            <a:prstGeom prst="ellipse">
              <a:avLst/>
            </a:prstGeom>
            <a:solidFill>
              <a:srgbClr val="FFC000"/>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25E95F0-4C5B-84AC-3ED3-64565BC9406B}"/>
                </a:ext>
              </a:extLst>
            </p:cNvPr>
            <p:cNvSpPr/>
            <p:nvPr/>
          </p:nvSpPr>
          <p:spPr>
            <a:xfrm rot="2520000">
              <a:off x="10052151" y="2028732"/>
              <a:ext cx="758720" cy="299885"/>
            </a:xfrm>
            <a:prstGeom prst="ellipse">
              <a:avLst/>
            </a:pr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43B1CD9-D9E1-BC87-82AC-CDB89CB56A0F}"/>
                </a:ext>
              </a:extLst>
            </p:cNvPr>
            <p:cNvSpPr txBox="1"/>
            <p:nvPr/>
          </p:nvSpPr>
          <p:spPr>
            <a:xfrm>
              <a:off x="9440330" y="987039"/>
              <a:ext cx="2597107" cy="646331"/>
            </a:xfrm>
            <a:prstGeom prst="rect">
              <a:avLst/>
            </a:prstGeom>
            <a:solidFill>
              <a:srgbClr val="FFC000"/>
            </a:solidFill>
            <a:ln w="28575">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YOUR Task </a:t>
              </a:r>
              <a:endParaRPr lang="en-US" dirty="0"/>
            </a:p>
            <a:p>
              <a:r>
                <a:rPr lang="en-US" b="1" dirty="0"/>
                <a:t>(Specialized Objective) </a:t>
              </a:r>
              <a:endParaRPr lang="en-US"/>
            </a:p>
          </p:txBody>
        </p:sp>
        <p:sp>
          <p:nvSpPr>
            <p:cNvPr id="30" name="TextBox 29">
              <a:extLst>
                <a:ext uri="{FF2B5EF4-FFF2-40B4-BE49-F238E27FC236}">
                  <a16:creationId xmlns:a16="http://schemas.microsoft.com/office/drawing/2014/main" id="{E93180DD-86C7-108E-5DCE-D172F19D6C10}"/>
                </a:ext>
              </a:extLst>
            </p:cNvPr>
            <p:cNvSpPr txBox="1"/>
            <p:nvPr/>
          </p:nvSpPr>
          <p:spPr>
            <a:xfrm>
              <a:off x="7876444" y="5067734"/>
              <a:ext cx="3603522" cy="646331"/>
            </a:xfrm>
            <a:prstGeom prst="rect">
              <a:avLst/>
            </a:prstGeom>
            <a:solidFill>
              <a:schemeClr val="bg1">
                <a:lumMod val="50000"/>
              </a:schemeClr>
            </a:solidFill>
            <a:ln w="28575">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Pre-training Objective </a:t>
              </a:r>
            </a:p>
            <a:p>
              <a:pPr algn="ctr"/>
              <a:r>
                <a:rPr lang="en-US" b="1" dirty="0"/>
                <a:t>(Broad, Multi-Domain Loss)</a:t>
              </a:r>
            </a:p>
          </p:txBody>
        </p:sp>
      </p:grpSp>
    </p:spTree>
    <p:extLst>
      <p:ext uri="{BB962C8B-B14F-4D97-AF65-F5344CB8AC3E}">
        <p14:creationId xmlns:p14="http://schemas.microsoft.com/office/powerpoint/2010/main" val="795110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B41A3-CC94-F8CC-59CB-14CDA25B87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0BD273-311C-9D85-15C6-DD327699993D}"/>
              </a:ext>
            </a:extLst>
          </p:cNvPr>
          <p:cNvSpPr>
            <a:spLocks noGrp="1"/>
          </p:cNvSpPr>
          <p:nvPr>
            <p:ph type="title"/>
          </p:nvPr>
        </p:nvSpPr>
        <p:spPr>
          <a:xfrm>
            <a:off x="461460" y="385004"/>
            <a:ext cx="11266714" cy="589032"/>
          </a:xfrm>
        </p:spPr>
        <p:txBody>
          <a:bodyPr>
            <a:normAutofit fontScale="90000"/>
          </a:bodyPr>
          <a:lstStyle/>
          <a:p>
            <a:r>
              <a:rPr lang="en-US">
                <a:latin typeface="Franklin Gothic Medium Cond"/>
              </a:rPr>
              <a:t>How Fine-Tuning Addresses this Gap</a:t>
            </a:r>
            <a:endParaRPr lang="en-US" dirty="0"/>
          </a:p>
        </p:txBody>
      </p:sp>
      <p:sp>
        <p:nvSpPr>
          <p:cNvPr id="5" name="Slide Number Placeholder 4">
            <a:extLst>
              <a:ext uri="{FF2B5EF4-FFF2-40B4-BE49-F238E27FC236}">
                <a16:creationId xmlns:a16="http://schemas.microsoft.com/office/drawing/2014/main" id="{A5AEF6A4-149B-B724-A562-5256DA29B415}"/>
              </a:ext>
            </a:extLst>
          </p:cNvPr>
          <p:cNvSpPr>
            <a:spLocks noGrp="1"/>
          </p:cNvSpPr>
          <p:nvPr>
            <p:ph type="sldNum" sz="quarter" idx="19"/>
          </p:nvPr>
        </p:nvSpPr>
        <p:spPr/>
        <p:txBody>
          <a:bodyPr/>
          <a:lstStyle/>
          <a:p>
            <a:fld id="{6D22F896-40B5-4ADD-8801-0D06FADFA095}" type="slidenum">
              <a:rPr lang="en-US" smtClean="0"/>
              <a:pPr/>
              <a:t>6</a:t>
            </a:fld>
            <a:endParaRPr lang="en-US"/>
          </a:p>
        </p:txBody>
      </p:sp>
      <p:sp>
        <p:nvSpPr>
          <p:cNvPr id="8" name="Text Placeholder 7">
            <a:extLst>
              <a:ext uri="{FF2B5EF4-FFF2-40B4-BE49-F238E27FC236}">
                <a16:creationId xmlns:a16="http://schemas.microsoft.com/office/drawing/2014/main" id="{1FD6A86D-D0C8-4CD7-59C5-1EEADA4A1933}"/>
              </a:ext>
            </a:extLst>
          </p:cNvPr>
          <p:cNvSpPr>
            <a:spLocks noGrp="1"/>
          </p:cNvSpPr>
          <p:nvPr>
            <p:ph type="body" sz="quarter" idx="11"/>
          </p:nvPr>
        </p:nvSpPr>
        <p:spPr/>
        <p:txBody>
          <a:bodyPr vert="horz" lIns="91440" tIns="45720" rIns="91440" bIns="45720" rtlCol="0" anchor="t">
            <a:noAutofit/>
          </a:bodyPr>
          <a:lstStyle/>
          <a:p>
            <a:r>
              <a:rPr lang="en-US" dirty="0">
                <a:solidFill>
                  <a:schemeClr val="accent3"/>
                </a:solidFill>
                <a:latin typeface="Franklin Gothic Medium Cond"/>
              </a:rPr>
              <a:t>Fine-tuning re-optimizes a pre-trained model on task-specific data</a:t>
            </a:r>
            <a:endParaRPr lang="en-US" dirty="0">
              <a:solidFill>
                <a:schemeClr val="accent3"/>
              </a:solidFill>
            </a:endParaRPr>
          </a:p>
        </p:txBody>
      </p:sp>
      <p:pic>
        <p:nvPicPr>
          <p:cNvPr id="9" name="Picture 8" descr="Image by author">
            <a:extLst>
              <a:ext uri="{FF2B5EF4-FFF2-40B4-BE49-F238E27FC236}">
                <a16:creationId xmlns:a16="http://schemas.microsoft.com/office/drawing/2014/main" id="{180D01BB-5E0F-2DDD-8109-F312F4806EF5}"/>
              </a:ext>
            </a:extLst>
          </p:cNvPr>
          <p:cNvPicPr>
            <a:picLocks noChangeAspect="1"/>
          </p:cNvPicPr>
          <p:nvPr/>
        </p:nvPicPr>
        <p:blipFill>
          <a:blip r:embed="rId2"/>
          <a:srcRect l="2787" t="12648" r="2541" b="6522"/>
          <a:stretch>
            <a:fillRect/>
          </a:stretch>
        </p:blipFill>
        <p:spPr>
          <a:xfrm>
            <a:off x="304315" y="1443748"/>
            <a:ext cx="8892480" cy="3505283"/>
          </a:xfrm>
          <a:prstGeom prst="rect">
            <a:avLst/>
          </a:prstGeom>
        </p:spPr>
      </p:pic>
      <p:sp>
        <p:nvSpPr>
          <p:cNvPr id="10" name="TextBox 9">
            <a:extLst>
              <a:ext uri="{FF2B5EF4-FFF2-40B4-BE49-F238E27FC236}">
                <a16:creationId xmlns:a16="http://schemas.microsoft.com/office/drawing/2014/main" id="{56E83188-A50F-5230-413B-90837EFCDFD7}"/>
              </a:ext>
            </a:extLst>
          </p:cNvPr>
          <p:cNvSpPr txBox="1"/>
          <p:nvPr/>
        </p:nvSpPr>
        <p:spPr>
          <a:xfrm>
            <a:off x="180257" y="4952998"/>
            <a:ext cx="1058606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https://towardsdatascience.com/rag-vs-finetuning-which-is-the-best-tool-to-boost-your-llm-application-94654b1eaba7</a:t>
            </a:r>
          </a:p>
        </p:txBody>
      </p:sp>
      <p:grpSp>
        <p:nvGrpSpPr>
          <p:cNvPr id="20" name="Group 19">
            <a:extLst>
              <a:ext uri="{FF2B5EF4-FFF2-40B4-BE49-F238E27FC236}">
                <a16:creationId xmlns:a16="http://schemas.microsoft.com/office/drawing/2014/main" id="{A9EDBE8D-4A42-96C9-E4EF-5A3D7815D1AA}"/>
              </a:ext>
            </a:extLst>
          </p:cNvPr>
          <p:cNvGrpSpPr/>
          <p:nvPr/>
        </p:nvGrpSpPr>
        <p:grpSpPr>
          <a:xfrm>
            <a:off x="7705462" y="2720208"/>
            <a:ext cx="3784090" cy="3761968"/>
            <a:chOff x="8327089" y="913297"/>
            <a:chExt cx="3784090" cy="3761968"/>
          </a:xfrm>
        </p:grpSpPr>
        <p:sp>
          <p:nvSpPr>
            <p:cNvPr id="15" name="Oval 14">
              <a:extLst>
                <a:ext uri="{FF2B5EF4-FFF2-40B4-BE49-F238E27FC236}">
                  <a16:creationId xmlns:a16="http://schemas.microsoft.com/office/drawing/2014/main" id="{98371596-33E6-F50E-079F-741DE2413654}"/>
                </a:ext>
              </a:extLst>
            </p:cNvPr>
            <p:cNvSpPr/>
            <p:nvPr/>
          </p:nvSpPr>
          <p:spPr>
            <a:xfrm>
              <a:off x="8847918" y="1753308"/>
              <a:ext cx="2274527" cy="2094269"/>
            </a:xfrm>
            <a:prstGeom prst="ellipse">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62C658-BC11-B70A-7902-FB6540ACC7EE}"/>
                </a:ext>
              </a:extLst>
            </p:cNvPr>
            <p:cNvSpPr/>
            <p:nvPr/>
          </p:nvSpPr>
          <p:spPr>
            <a:xfrm>
              <a:off x="10248085" y="1707547"/>
              <a:ext cx="593613" cy="587429"/>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A03448-AF03-8636-3610-22A860C4728D}"/>
                </a:ext>
              </a:extLst>
            </p:cNvPr>
            <p:cNvSpPr/>
            <p:nvPr/>
          </p:nvSpPr>
          <p:spPr>
            <a:xfrm rot="2520000">
              <a:off x="10080503" y="1894696"/>
              <a:ext cx="791495" cy="422788"/>
            </a:xfrm>
            <a:prstGeom prst="ellipse">
              <a:avLst/>
            </a:prstGeom>
            <a:no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5C5AFF-9327-CCEA-ADBB-80463E752D29}"/>
                </a:ext>
              </a:extLst>
            </p:cNvPr>
            <p:cNvSpPr txBox="1"/>
            <p:nvPr/>
          </p:nvSpPr>
          <p:spPr>
            <a:xfrm>
              <a:off x="9514072" y="913297"/>
              <a:ext cx="2597107" cy="646331"/>
            </a:xfrm>
            <a:prstGeom prst="rect">
              <a:avLst/>
            </a:prstGeom>
            <a:solidFill>
              <a:srgbClr val="FFC000"/>
            </a:solidFill>
            <a:ln w="28575">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YOUR Task </a:t>
              </a:r>
              <a:endParaRPr lang="en-US" dirty="0"/>
            </a:p>
            <a:p>
              <a:r>
                <a:rPr lang="en-US" b="1" dirty="0"/>
                <a:t>(Specialized Objective) </a:t>
              </a:r>
              <a:endParaRPr lang="en-US"/>
            </a:p>
          </p:txBody>
        </p:sp>
        <p:sp>
          <p:nvSpPr>
            <p:cNvPr id="19" name="TextBox 18">
              <a:extLst>
                <a:ext uri="{FF2B5EF4-FFF2-40B4-BE49-F238E27FC236}">
                  <a16:creationId xmlns:a16="http://schemas.microsoft.com/office/drawing/2014/main" id="{1A7BBE30-2985-E3D3-4FCF-46A4A70E122B}"/>
                </a:ext>
              </a:extLst>
            </p:cNvPr>
            <p:cNvSpPr txBox="1"/>
            <p:nvPr/>
          </p:nvSpPr>
          <p:spPr>
            <a:xfrm>
              <a:off x="8327089" y="4028934"/>
              <a:ext cx="3283974" cy="646331"/>
            </a:xfrm>
            <a:prstGeom prst="rect">
              <a:avLst/>
            </a:prstGeom>
            <a:solidFill>
              <a:schemeClr val="bg1">
                <a:lumMod val="50000"/>
              </a:schemeClr>
            </a:solidFill>
            <a:ln w="28575">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Fine-tuning Objective </a:t>
              </a:r>
            </a:p>
            <a:p>
              <a:pPr algn="ctr"/>
              <a:r>
                <a:rPr lang="en-US" b="1" dirty="0"/>
                <a:t>(Narrower, Single Domain Loss)</a:t>
              </a:r>
            </a:p>
          </p:txBody>
        </p:sp>
      </p:grpSp>
    </p:spTree>
    <p:extLst>
      <p:ext uri="{BB962C8B-B14F-4D97-AF65-F5344CB8AC3E}">
        <p14:creationId xmlns:p14="http://schemas.microsoft.com/office/powerpoint/2010/main" val="1843020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49E285-58C1-E7C3-AD0A-9A0CB772DF5A}"/>
              </a:ext>
            </a:extLst>
          </p:cNvPr>
          <p:cNvSpPr>
            <a:spLocks noGrp="1"/>
          </p:cNvSpPr>
          <p:nvPr>
            <p:ph type="title"/>
          </p:nvPr>
        </p:nvSpPr>
        <p:spPr/>
        <p:txBody>
          <a:bodyPr>
            <a:normAutofit fontScale="90000"/>
          </a:bodyPr>
          <a:lstStyle/>
          <a:p>
            <a:r>
              <a:rPr lang="en-US">
                <a:latin typeface="Franklin Gothic Medium Cond"/>
              </a:rPr>
              <a:t>Fine-Tuning vs. Retrieval Augmented Generation </a:t>
            </a:r>
            <a:endParaRPr lang="en-US"/>
          </a:p>
        </p:txBody>
      </p:sp>
      <p:sp>
        <p:nvSpPr>
          <p:cNvPr id="5" name="Slide Number Placeholder 4">
            <a:extLst>
              <a:ext uri="{FF2B5EF4-FFF2-40B4-BE49-F238E27FC236}">
                <a16:creationId xmlns:a16="http://schemas.microsoft.com/office/drawing/2014/main" id="{7189135F-85C1-1927-DE3B-84F3BA8D5D87}"/>
              </a:ext>
            </a:extLst>
          </p:cNvPr>
          <p:cNvSpPr>
            <a:spLocks noGrp="1"/>
          </p:cNvSpPr>
          <p:nvPr>
            <p:ph type="sldNum" sz="quarter" idx="19"/>
          </p:nvPr>
        </p:nvSpPr>
        <p:spPr/>
        <p:txBody>
          <a:bodyPr/>
          <a:lstStyle/>
          <a:p>
            <a:fld id="{6D22F896-40B5-4ADD-8801-0D06FADFA095}" type="slidenum">
              <a:rPr lang="en-US" smtClean="0"/>
              <a:pPr/>
              <a:t>7</a:t>
            </a:fld>
            <a:endParaRPr lang="en-US"/>
          </a:p>
        </p:txBody>
      </p:sp>
      <p:graphicFrame>
        <p:nvGraphicFramePr>
          <p:cNvPr id="6" name="Table 5">
            <a:extLst>
              <a:ext uri="{FF2B5EF4-FFF2-40B4-BE49-F238E27FC236}">
                <a16:creationId xmlns:a16="http://schemas.microsoft.com/office/drawing/2014/main" id="{1A270E97-4FC3-B56C-ED84-B04B2A5B9271}"/>
              </a:ext>
            </a:extLst>
          </p:cNvPr>
          <p:cNvGraphicFramePr>
            <a:graphicFrameLocks noGrp="1"/>
          </p:cNvGraphicFramePr>
          <p:nvPr>
            <p:extLst>
              <p:ext uri="{D42A27DB-BD31-4B8C-83A1-F6EECF244321}">
                <p14:modId xmlns:p14="http://schemas.microsoft.com/office/powerpoint/2010/main" val="3699893188"/>
              </p:ext>
            </p:extLst>
          </p:nvPr>
        </p:nvGraphicFramePr>
        <p:xfrm>
          <a:off x="1073354" y="1147096"/>
          <a:ext cx="9753726" cy="4718773"/>
        </p:xfrm>
        <a:graphic>
          <a:graphicData uri="http://schemas.openxmlformats.org/drawingml/2006/table">
            <a:tbl>
              <a:tblPr firstRow="1" bandRow="1">
                <a:tableStyleId>{5C22544A-7EE6-4342-B048-85BDC9FD1C3A}</a:tableStyleId>
              </a:tblPr>
              <a:tblGrid>
                <a:gridCol w="4876863">
                  <a:extLst>
                    <a:ext uri="{9D8B030D-6E8A-4147-A177-3AD203B41FA5}">
                      <a16:colId xmlns:a16="http://schemas.microsoft.com/office/drawing/2014/main" val="3076809408"/>
                    </a:ext>
                  </a:extLst>
                </a:gridCol>
                <a:gridCol w="4876863">
                  <a:extLst>
                    <a:ext uri="{9D8B030D-6E8A-4147-A177-3AD203B41FA5}">
                      <a16:colId xmlns:a16="http://schemas.microsoft.com/office/drawing/2014/main" val="3016458711"/>
                    </a:ext>
                  </a:extLst>
                </a:gridCol>
              </a:tblGrid>
              <a:tr h="580717">
                <a:tc>
                  <a:txBody>
                    <a:bodyPr/>
                    <a:lstStyle/>
                    <a:p>
                      <a:pPr algn="ctr"/>
                      <a:r>
                        <a:rPr lang="en-US" sz="2200" dirty="0">
                          <a:solidFill>
                            <a:schemeClr val="tx1"/>
                          </a:solidFill>
                        </a:rPr>
                        <a:t>Fine-Tuning </a:t>
                      </a:r>
                    </a:p>
                  </a:txBody>
                  <a:tcPr/>
                </a:tc>
                <a:tc>
                  <a:txBody>
                    <a:bodyPr/>
                    <a:lstStyle/>
                    <a:p>
                      <a:pPr algn="ctr"/>
                      <a:r>
                        <a:rPr lang="en-US" sz="2200" dirty="0">
                          <a:solidFill>
                            <a:schemeClr val="tx1"/>
                          </a:solidFill>
                        </a:rPr>
                        <a:t>Retrieval Augmented Generation </a:t>
                      </a:r>
                      <a:endParaRPr lang="en-US" dirty="0"/>
                    </a:p>
                  </a:txBody>
                  <a:tcPr/>
                </a:tc>
                <a:extLst>
                  <a:ext uri="{0D108BD9-81ED-4DB2-BD59-A6C34878D82A}">
                    <a16:rowId xmlns:a16="http://schemas.microsoft.com/office/drawing/2014/main" val="3968832220"/>
                  </a:ext>
                </a:extLst>
              </a:tr>
              <a:tr h="1019804">
                <a:tc>
                  <a:txBody>
                    <a:bodyPr/>
                    <a:lstStyle/>
                    <a:p>
                      <a:pPr lvl="0" algn="l">
                        <a:buNone/>
                      </a:pPr>
                      <a:r>
                        <a:rPr lang="en-US" sz="1800" b="1" i="0" u="none" strike="noStrike" noProof="0" dirty="0">
                          <a:solidFill>
                            <a:srgbClr val="000000"/>
                          </a:solidFill>
                          <a:latin typeface="Franklin Gothic Book"/>
                        </a:rPr>
                        <a:t>Changes the pretrained model</a:t>
                      </a:r>
                      <a:r>
                        <a:rPr lang="en-US" sz="1800" b="0" i="0" u="none" strike="noStrike" noProof="0" dirty="0">
                          <a:solidFill>
                            <a:srgbClr val="000000"/>
                          </a:solidFill>
                          <a:latin typeface="Franklin Gothic Book"/>
                        </a:rPr>
                        <a:t> by retraining on task- or domain-specific data</a:t>
                      </a:r>
                      <a:endParaRPr lang="en-US" dirty="0"/>
                    </a:p>
                  </a:txBody>
                  <a:tcPr/>
                </a:tc>
                <a:tc>
                  <a:txBody>
                    <a:bodyPr/>
                    <a:lstStyle/>
                    <a:p>
                      <a:pPr marL="0" lvl="0" indent="0" algn="l">
                        <a:lnSpc>
                          <a:spcPct val="100000"/>
                        </a:lnSpc>
                        <a:spcBef>
                          <a:spcPts val="0"/>
                        </a:spcBef>
                        <a:spcAft>
                          <a:spcPts val="0"/>
                        </a:spcAft>
                        <a:buNone/>
                      </a:pPr>
                      <a:r>
                        <a:rPr lang="en-US" sz="1800" b="1" i="0" u="none" strike="noStrike" noProof="0" dirty="0">
                          <a:latin typeface="Franklin Gothic Book"/>
                        </a:rPr>
                        <a:t>Does not change the pretrained model</a:t>
                      </a:r>
                      <a:endParaRPr lang="en-US" dirty="0"/>
                    </a:p>
                    <a:p>
                      <a:pPr marL="0" lvl="0" indent="0" algn="l">
                        <a:lnSpc>
                          <a:spcPct val="100000"/>
                        </a:lnSpc>
                        <a:spcBef>
                          <a:spcPts val="0"/>
                        </a:spcBef>
                        <a:spcAft>
                          <a:spcPts val="0"/>
                        </a:spcAft>
                        <a:buNone/>
                      </a:pPr>
                      <a:endParaRPr lang="en-US" sz="1800" b="0" i="0" u="none" strike="noStrike" noProof="0" dirty="0">
                        <a:latin typeface="Franklin Gothic Book"/>
                      </a:endParaRPr>
                    </a:p>
                    <a:p>
                      <a:pPr marL="0" lvl="0" indent="0" algn="l">
                        <a:lnSpc>
                          <a:spcPct val="100000"/>
                        </a:lnSpc>
                        <a:spcBef>
                          <a:spcPts val="0"/>
                        </a:spcBef>
                        <a:spcAft>
                          <a:spcPts val="0"/>
                        </a:spcAft>
                        <a:buNone/>
                      </a:pPr>
                      <a:r>
                        <a:rPr lang="en-US" sz="1800" b="0" i="0" u="none" strike="noStrike" noProof="0" dirty="0">
                          <a:latin typeface="Franklin Gothic Book"/>
                        </a:rPr>
                        <a:t>Retrieves relevant external information and </a:t>
                      </a:r>
                      <a:r>
                        <a:rPr lang="en-US" sz="1800" b="1" i="0" u="none" strike="noStrike" noProof="0" dirty="0">
                          <a:latin typeface="Franklin Gothic Book"/>
                        </a:rPr>
                        <a:t>injects it into the prompt at inference time</a:t>
                      </a:r>
                      <a:endParaRPr lang="en-US"/>
                    </a:p>
                    <a:p>
                      <a:pPr lvl="0" algn="l">
                        <a:buNone/>
                      </a:pPr>
                      <a:endParaRPr lang="en-US" dirty="0"/>
                    </a:p>
                  </a:txBody>
                  <a:tcPr/>
                </a:tc>
                <a:extLst>
                  <a:ext uri="{0D108BD9-81ED-4DB2-BD59-A6C34878D82A}">
                    <a16:rowId xmlns:a16="http://schemas.microsoft.com/office/drawing/2014/main" val="383120459"/>
                  </a:ext>
                </a:extLst>
              </a:tr>
              <a:tr h="2675016">
                <a:tc>
                  <a:txBody>
                    <a:bodyPr/>
                    <a:lstStyle/>
                    <a:p>
                      <a:pPr marL="0" lvl="0" indent="0" algn="l">
                        <a:lnSpc>
                          <a:spcPct val="100000"/>
                        </a:lnSpc>
                        <a:spcBef>
                          <a:spcPts val="0"/>
                        </a:spcBef>
                        <a:spcAft>
                          <a:spcPts val="0"/>
                        </a:spcAft>
                        <a:buNone/>
                      </a:pPr>
                      <a:r>
                        <a:rPr lang="en-US" sz="1800" b="1" i="0" u="none" strike="noStrike" noProof="0" dirty="0">
                          <a:solidFill>
                            <a:srgbClr val="00B050"/>
                          </a:solidFill>
                          <a:latin typeface="Franklin Gothic Book"/>
                        </a:rPr>
                        <a:t>Best when:</a:t>
                      </a:r>
                      <a:endParaRPr lang="en-US">
                        <a:solidFill>
                          <a:srgbClr val="00B050"/>
                        </a:solidFill>
                      </a:endParaRPr>
                    </a:p>
                    <a:p>
                      <a:pPr marL="285750" lvl="0" indent="-285750" algn="l">
                        <a:lnSpc>
                          <a:spcPct val="100000"/>
                        </a:lnSpc>
                        <a:spcBef>
                          <a:spcPts val="0"/>
                        </a:spcBef>
                        <a:spcAft>
                          <a:spcPts val="0"/>
                        </a:spcAft>
                        <a:buFont typeface="Wingdings"/>
                        <a:buChar char="ü"/>
                      </a:pPr>
                      <a:r>
                        <a:rPr lang="en-US" sz="1800" b="0" i="0" u="none" strike="noStrike" noProof="0" dirty="0">
                          <a:solidFill>
                            <a:srgbClr val="00B050"/>
                          </a:solidFill>
                          <a:latin typeface="Franklin Gothic Book"/>
                        </a:rPr>
                        <a:t>You need a </a:t>
                      </a:r>
                      <a:r>
                        <a:rPr lang="en-US" sz="1800" b="1" i="0" u="none" strike="noStrike" noProof="0" dirty="0">
                          <a:solidFill>
                            <a:srgbClr val="00B050"/>
                          </a:solidFill>
                          <a:latin typeface="Franklin Gothic Book"/>
                        </a:rPr>
                        <a:t>strict or consistent input/output format</a:t>
                      </a:r>
                      <a:br>
                        <a:rPr lang="en-US" sz="1800" b="1" i="0" u="none" strike="noStrike" noProof="0" dirty="0">
                          <a:solidFill>
                            <a:srgbClr val="00B050"/>
                          </a:solidFill>
                          <a:latin typeface="Franklin Gothic Book"/>
                        </a:rPr>
                      </a:br>
                      <a:r>
                        <a:rPr lang="en-US" sz="1800" b="1" i="0" u="none" strike="noStrike" noProof="0" dirty="0">
                          <a:solidFill>
                            <a:srgbClr val="00B050"/>
                          </a:solidFill>
                          <a:latin typeface="Franklin Gothic Book"/>
                        </a:rPr>
                        <a:t> (e.g., custom chatbot templates, structured responses)</a:t>
                      </a:r>
                      <a:endParaRPr lang="en-US">
                        <a:solidFill>
                          <a:srgbClr val="00B050"/>
                        </a:solidFill>
                      </a:endParaRPr>
                    </a:p>
                    <a:p>
                      <a:pPr marL="285750" lvl="0" indent="-285750" algn="l">
                        <a:lnSpc>
                          <a:spcPct val="100000"/>
                        </a:lnSpc>
                        <a:spcBef>
                          <a:spcPts val="0"/>
                        </a:spcBef>
                        <a:spcAft>
                          <a:spcPts val="0"/>
                        </a:spcAft>
                        <a:buFont typeface="Wingdings"/>
                        <a:buChar char="ü"/>
                      </a:pPr>
                      <a:r>
                        <a:rPr lang="en-US" sz="1800" b="0" i="0" u="none" strike="noStrike" noProof="0" dirty="0">
                          <a:solidFill>
                            <a:srgbClr val="00B050"/>
                          </a:solidFill>
                          <a:latin typeface="Franklin Gothic Book"/>
                        </a:rPr>
                        <a:t>Model behavior must be </a:t>
                      </a:r>
                      <a:r>
                        <a:rPr lang="en-US" sz="1800" b="1" i="0" u="none" strike="noStrike" noProof="0" dirty="0">
                          <a:solidFill>
                            <a:srgbClr val="00B050"/>
                          </a:solidFill>
                          <a:latin typeface="Franklin Gothic Book"/>
                        </a:rPr>
                        <a:t>highly specialized</a:t>
                      </a:r>
                      <a:endParaRPr lang="en-US">
                        <a:solidFill>
                          <a:srgbClr val="00B050"/>
                        </a:solidFill>
                      </a:endParaRPr>
                    </a:p>
                    <a:p>
                      <a:pPr marL="285750" lvl="0" indent="-285750" algn="l">
                        <a:lnSpc>
                          <a:spcPct val="100000"/>
                        </a:lnSpc>
                        <a:spcBef>
                          <a:spcPts val="0"/>
                        </a:spcBef>
                        <a:spcAft>
                          <a:spcPts val="0"/>
                        </a:spcAft>
                        <a:buFont typeface="Wingdings"/>
                        <a:buChar char="ü"/>
                      </a:pPr>
                      <a:r>
                        <a:rPr lang="en-US" sz="1800" b="0" i="0" u="none" strike="noStrike" noProof="0" dirty="0">
                          <a:solidFill>
                            <a:srgbClr val="00B050"/>
                          </a:solidFill>
                          <a:latin typeface="Franklin Gothic Book"/>
                        </a:rPr>
                        <a:t>You have </a:t>
                      </a:r>
                      <a:r>
                        <a:rPr lang="en-US" sz="1800" b="1" i="0" u="none" strike="noStrike" noProof="0" dirty="0">
                          <a:solidFill>
                            <a:srgbClr val="00B050"/>
                          </a:solidFill>
                          <a:latin typeface="Franklin Gothic Book"/>
                        </a:rPr>
                        <a:t>sufficient labeled training examples</a:t>
                      </a:r>
                      <a:endParaRPr lang="en-US">
                        <a:solidFill>
                          <a:srgbClr val="00B050"/>
                        </a:solidFill>
                      </a:endParaRPr>
                    </a:p>
                    <a:p>
                      <a:pPr marL="285750" lvl="0" indent="-285750" algn="l">
                        <a:lnSpc>
                          <a:spcPct val="100000"/>
                        </a:lnSpc>
                        <a:spcBef>
                          <a:spcPts val="0"/>
                        </a:spcBef>
                        <a:spcAft>
                          <a:spcPts val="0"/>
                        </a:spcAft>
                        <a:buFont typeface="Wingdings"/>
                        <a:buChar char="ü"/>
                      </a:pPr>
                      <a:r>
                        <a:rPr lang="en-US" sz="1800" b="0" i="0" u="none" strike="noStrike" noProof="0" dirty="0">
                          <a:solidFill>
                            <a:srgbClr val="00B050"/>
                          </a:solidFill>
                          <a:latin typeface="Franklin Gothic Book"/>
                        </a:rPr>
                        <a:t>You have </a:t>
                      </a:r>
                      <a:r>
                        <a:rPr lang="en-US" sz="1800" b="1" i="0" u="none" strike="noStrike" noProof="0" dirty="0">
                          <a:solidFill>
                            <a:srgbClr val="00B050"/>
                          </a:solidFill>
                          <a:latin typeface="Franklin Gothic Book"/>
                        </a:rPr>
                        <a:t>enough compute to train</a:t>
                      </a:r>
                      <a:endParaRPr lang="en-US">
                        <a:solidFill>
                          <a:srgbClr val="00B050"/>
                        </a:solidFill>
                      </a:endParaRPr>
                    </a:p>
                  </a:txBody>
                  <a:tcPr/>
                </a:tc>
                <a:tc>
                  <a:txBody>
                    <a:bodyPr/>
                    <a:lstStyle/>
                    <a:p>
                      <a:pPr marL="0" lvl="0" indent="0" algn="l">
                        <a:lnSpc>
                          <a:spcPct val="100000"/>
                        </a:lnSpc>
                        <a:spcBef>
                          <a:spcPts val="0"/>
                        </a:spcBef>
                        <a:spcAft>
                          <a:spcPts val="0"/>
                        </a:spcAft>
                        <a:buNone/>
                      </a:pPr>
                      <a:r>
                        <a:rPr lang="en-US" sz="1800" b="1" i="0" u="none" strike="noStrike" noProof="0" dirty="0">
                          <a:solidFill>
                            <a:srgbClr val="00B050"/>
                          </a:solidFill>
                          <a:latin typeface="Franklin Gothic Book"/>
                        </a:rPr>
                        <a:t>Best when:</a:t>
                      </a:r>
                    </a:p>
                    <a:p>
                      <a:pPr marL="285750" lvl="0" indent="-285750" algn="l">
                        <a:lnSpc>
                          <a:spcPct val="100000"/>
                        </a:lnSpc>
                        <a:spcBef>
                          <a:spcPts val="0"/>
                        </a:spcBef>
                        <a:spcAft>
                          <a:spcPts val="0"/>
                        </a:spcAft>
                        <a:buFont typeface="Wingdings"/>
                        <a:buChar char="ü"/>
                      </a:pPr>
                      <a:r>
                        <a:rPr lang="en-US" sz="1800" b="0" i="0" u="none" strike="noStrike" noProof="0" dirty="0">
                          <a:solidFill>
                            <a:srgbClr val="00B050"/>
                          </a:solidFill>
                          <a:latin typeface="Franklin Gothic Book"/>
                        </a:rPr>
                        <a:t>The pretrained model already performs reasonably well</a:t>
                      </a:r>
                      <a:endParaRPr lang="en-US">
                        <a:solidFill>
                          <a:srgbClr val="00B050"/>
                        </a:solidFill>
                      </a:endParaRPr>
                    </a:p>
                    <a:p>
                      <a:pPr marL="285750" lvl="0" indent="-285750" algn="l">
                        <a:lnSpc>
                          <a:spcPct val="100000"/>
                        </a:lnSpc>
                        <a:spcBef>
                          <a:spcPts val="0"/>
                        </a:spcBef>
                        <a:spcAft>
                          <a:spcPts val="0"/>
                        </a:spcAft>
                        <a:buFont typeface="Wingdings"/>
                        <a:buChar char="ü"/>
                      </a:pPr>
                      <a:r>
                        <a:rPr lang="en-US" sz="1800" b="0" i="0" u="none" strike="noStrike" noProof="0" dirty="0">
                          <a:solidFill>
                            <a:srgbClr val="00B050"/>
                          </a:solidFill>
                          <a:latin typeface="Franklin Gothic Book"/>
                        </a:rPr>
                        <a:t>Input format can remain </a:t>
                      </a:r>
                      <a:r>
                        <a:rPr lang="en-US" sz="1800" b="1" i="0" u="none" strike="noStrike" noProof="0" dirty="0">
                          <a:solidFill>
                            <a:srgbClr val="00B050"/>
                          </a:solidFill>
                          <a:latin typeface="Franklin Gothic Book"/>
                        </a:rPr>
                        <a:t>flexible</a:t>
                      </a:r>
                      <a:endParaRPr lang="en-US">
                        <a:solidFill>
                          <a:srgbClr val="00B050"/>
                        </a:solidFill>
                      </a:endParaRPr>
                    </a:p>
                    <a:p>
                      <a:pPr marL="285750" lvl="0" indent="-285750" algn="l">
                        <a:lnSpc>
                          <a:spcPct val="100000"/>
                        </a:lnSpc>
                        <a:spcBef>
                          <a:spcPts val="0"/>
                        </a:spcBef>
                        <a:spcAft>
                          <a:spcPts val="0"/>
                        </a:spcAft>
                        <a:buFont typeface="Wingdings"/>
                        <a:buChar char="ü"/>
                      </a:pPr>
                      <a:r>
                        <a:rPr lang="en-US" sz="1800" b="0" i="0" u="none" strike="noStrike" noProof="0" dirty="0">
                          <a:solidFill>
                            <a:srgbClr val="00B050"/>
                          </a:solidFill>
                          <a:latin typeface="Franklin Gothic Book"/>
                        </a:rPr>
                        <a:t>You have </a:t>
                      </a:r>
                      <a:r>
                        <a:rPr lang="en-US" sz="1800" b="1" i="0" u="none" strike="noStrike" noProof="0" dirty="0">
                          <a:solidFill>
                            <a:srgbClr val="00B050"/>
                          </a:solidFill>
                          <a:latin typeface="Franklin Gothic Book"/>
                        </a:rPr>
                        <a:t>limited labeled data</a:t>
                      </a:r>
                    </a:p>
                    <a:p>
                      <a:pPr marL="285750" lvl="0" indent="-285750" algn="l">
                        <a:lnSpc>
                          <a:spcPct val="100000"/>
                        </a:lnSpc>
                        <a:spcBef>
                          <a:spcPts val="0"/>
                        </a:spcBef>
                        <a:spcAft>
                          <a:spcPts val="0"/>
                        </a:spcAft>
                        <a:buFont typeface="Wingdings"/>
                        <a:buChar char="ü"/>
                      </a:pPr>
                      <a:r>
                        <a:rPr lang="en-US" sz="1800" b="0" i="0" u="none" strike="noStrike" noProof="0" dirty="0">
                          <a:solidFill>
                            <a:srgbClr val="00B050"/>
                          </a:solidFill>
                          <a:latin typeface="Franklin Gothic Book"/>
                        </a:rPr>
                        <a:t>Compute or training budget is constrained</a:t>
                      </a:r>
                      <a:endParaRPr lang="en-US">
                        <a:solidFill>
                          <a:srgbClr val="00B050"/>
                        </a:solidFill>
                      </a:endParaRPr>
                    </a:p>
                    <a:p>
                      <a:pPr marL="285750" lvl="0" indent="-285750" algn="l">
                        <a:lnSpc>
                          <a:spcPct val="100000"/>
                        </a:lnSpc>
                        <a:spcBef>
                          <a:spcPts val="0"/>
                        </a:spcBef>
                        <a:spcAft>
                          <a:spcPts val="0"/>
                        </a:spcAft>
                        <a:buFont typeface="Wingdings"/>
                        <a:buChar char="ü"/>
                      </a:pPr>
                      <a:r>
                        <a:rPr lang="en-US" sz="1800" b="0" i="0" u="none" strike="noStrike" noProof="0" dirty="0">
                          <a:solidFill>
                            <a:srgbClr val="00B050"/>
                          </a:solidFill>
                          <a:latin typeface="Franklin Gothic Book"/>
                        </a:rPr>
                        <a:t>Knowledge needs to be </a:t>
                      </a:r>
                      <a:r>
                        <a:rPr lang="en-US" sz="1800" b="1" i="0" u="none" strike="noStrike" noProof="0" dirty="0">
                          <a:solidFill>
                            <a:srgbClr val="00B050"/>
                          </a:solidFill>
                          <a:latin typeface="Franklin Gothic Book"/>
                        </a:rPr>
                        <a:t>up-to-date or external</a:t>
                      </a:r>
                      <a:endParaRPr lang="en-US">
                        <a:solidFill>
                          <a:srgbClr val="00B050"/>
                        </a:solidFill>
                      </a:endParaRPr>
                    </a:p>
                  </a:txBody>
                  <a:tcPr/>
                </a:tc>
                <a:extLst>
                  <a:ext uri="{0D108BD9-81ED-4DB2-BD59-A6C34878D82A}">
                    <a16:rowId xmlns:a16="http://schemas.microsoft.com/office/drawing/2014/main" val="3363033415"/>
                  </a:ext>
                </a:extLst>
              </a:tr>
            </a:tbl>
          </a:graphicData>
        </a:graphic>
      </p:graphicFrame>
    </p:spTree>
    <p:extLst>
      <p:ext uri="{BB962C8B-B14F-4D97-AF65-F5344CB8AC3E}">
        <p14:creationId xmlns:p14="http://schemas.microsoft.com/office/powerpoint/2010/main" val="324687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6FC01-3A39-8343-BDC1-05014ABF4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B4B79-1630-DC1F-C3FA-5B803E76E31D}"/>
              </a:ext>
            </a:extLst>
          </p:cNvPr>
          <p:cNvSpPr>
            <a:spLocks noGrp="1"/>
          </p:cNvSpPr>
          <p:nvPr>
            <p:ph type="title"/>
          </p:nvPr>
        </p:nvSpPr>
        <p:spPr>
          <a:xfrm>
            <a:off x="1762064" y="2020841"/>
            <a:ext cx="8184651" cy="719757"/>
          </a:xfrm>
        </p:spPr>
        <p:txBody>
          <a:bodyPr/>
          <a:lstStyle/>
          <a:p>
            <a:pPr algn="ctr"/>
            <a:r>
              <a:rPr lang="en-US" dirty="0">
                <a:latin typeface="Franklin Gothic Medium Cond"/>
              </a:rPr>
              <a:t>LLM Fine-Tuning Fundamentals</a:t>
            </a:r>
            <a:endParaRPr lang="en-US" dirty="0"/>
          </a:p>
        </p:txBody>
      </p:sp>
      <p:pic>
        <p:nvPicPr>
          <p:cNvPr id="7" name="Graphic 6" descr="Badge with solid fill">
            <a:extLst>
              <a:ext uri="{FF2B5EF4-FFF2-40B4-BE49-F238E27FC236}">
                <a16:creationId xmlns:a16="http://schemas.microsoft.com/office/drawing/2014/main" id="{61ECACB9-1412-23F4-0375-8682075F516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49264" y="1927711"/>
            <a:ext cx="914400" cy="914400"/>
          </a:xfrm>
          <a:prstGeom prst="rect">
            <a:avLst/>
          </a:prstGeom>
        </p:spPr>
      </p:pic>
    </p:spTree>
    <p:extLst>
      <p:ext uri="{BB962C8B-B14F-4D97-AF65-F5344CB8AC3E}">
        <p14:creationId xmlns:p14="http://schemas.microsoft.com/office/powerpoint/2010/main" val="1353444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F5D99C-0C52-E0DD-8FC8-BB240B03F6B7}"/>
              </a:ext>
            </a:extLst>
          </p:cNvPr>
          <p:cNvSpPr>
            <a:spLocks noGrp="1"/>
          </p:cNvSpPr>
          <p:nvPr>
            <p:ph type="body" sz="quarter" idx="11"/>
          </p:nvPr>
        </p:nvSpPr>
        <p:spPr/>
        <p:txBody>
          <a:bodyPr vert="horz" lIns="91440" tIns="45720" rIns="91440" bIns="45720" rtlCol="0" anchor="t">
            <a:noAutofit/>
          </a:bodyPr>
          <a:lstStyle/>
          <a:p>
            <a:r>
              <a:rPr lang="en-US" dirty="0">
                <a:solidFill>
                  <a:schemeClr val="accent3"/>
                </a:solidFill>
                <a:latin typeface="Franklin Gothic Medium Cond"/>
              </a:rPr>
              <a:t>How the model is trained </a:t>
            </a:r>
            <a:endParaRPr lang="en-US" dirty="0">
              <a:solidFill>
                <a:schemeClr val="accent3"/>
              </a:solidFill>
            </a:endParaRPr>
          </a:p>
        </p:txBody>
      </p:sp>
      <p:sp>
        <p:nvSpPr>
          <p:cNvPr id="3" name="Text Placeholder 2">
            <a:extLst>
              <a:ext uri="{FF2B5EF4-FFF2-40B4-BE49-F238E27FC236}">
                <a16:creationId xmlns:a16="http://schemas.microsoft.com/office/drawing/2014/main" id="{987CB3F7-498A-BB1F-87C3-4FE34A400083}"/>
              </a:ext>
            </a:extLst>
          </p:cNvPr>
          <p:cNvSpPr>
            <a:spLocks noGrp="1"/>
          </p:cNvSpPr>
          <p:nvPr>
            <p:ph type="body" sz="quarter" idx="10"/>
          </p:nvPr>
        </p:nvSpPr>
        <p:spPr>
          <a:xfrm>
            <a:off x="1669772" y="1543324"/>
            <a:ext cx="10060766" cy="4037263"/>
          </a:xfrm>
        </p:spPr>
        <p:txBody>
          <a:bodyPr vert="horz" lIns="91440" tIns="45720" rIns="91440" bIns="45720" numCol="1" rtlCol="0" anchor="t">
            <a:noAutofit/>
          </a:bodyPr>
          <a:lstStyle/>
          <a:p>
            <a:r>
              <a:rPr lang="en-US" sz="2200" b="1" dirty="0">
                <a:latin typeface="Franklin Gothic Book"/>
              </a:rPr>
              <a:t>Supervised Fine-Tuning (SFT) </a:t>
            </a:r>
            <a:endParaRPr lang="en-US" dirty="0"/>
          </a:p>
          <a:p>
            <a:pPr marL="285750" indent="-285750">
              <a:buFont typeface="Arial"/>
              <a:buChar char="•"/>
            </a:pPr>
            <a:r>
              <a:rPr lang="en-US" dirty="0">
                <a:latin typeface="Franklin Gothic Book"/>
              </a:rPr>
              <a:t>Trains a pretrained LLM on </a:t>
            </a:r>
            <a:r>
              <a:rPr lang="en-US" b="1" dirty="0">
                <a:latin typeface="Franklin Gothic Book"/>
              </a:rPr>
              <a:t>labeled input–output pairs</a:t>
            </a:r>
            <a:endParaRPr lang="en-US" dirty="0">
              <a:latin typeface="Franklin Gothic Book"/>
            </a:endParaRPr>
          </a:p>
          <a:p>
            <a:pPr marL="285750" indent="-285750">
              <a:buFont typeface="Arial"/>
              <a:buChar char="•"/>
            </a:pPr>
            <a:r>
              <a:rPr lang="en-US" dirty="0">
                <a:latin typeface="Franklin Gothic Book"/>
              </a:rPr>
              <a:t>Primary starting point for </a:t>
            </a:r>
            <a:r>
              <a:rPr lang="en-US" b="1" dirty="0">
                <a:latin typeface="Franklin Gothic Book"/>
              </a:rPr>
              <a:t>task adaptation</a:t>
            </a:r>
            <a:endParaRPr lang="en-US" dirty="0">
              <a:latin typeface="Franklin Gothic Book"/>
            </a:endParaRPr>
          </a:p>
          <a:p>
            <a:pPr marL="285750" indent="-285750">
              <a:buFont typeface="Arial"/>
              <a:buChar char="•"/>
            </a:pPr>
            <a:r>
              <a:rPr lang="en-US" dirty="0">
                <a:latin typeface="Franklin Gothic Book"/>
              </a:rPr>
              <a:t>Directly teaches desired responses</a:t>
            </a:r>
          </a:p>
          <a:p>
            <a:endParaRPr lang="en-US" dirty="0"/>
          </a:p>
          <a:p>
            <a:r>
              <a:rPr lang="en-US" sz="2200" b="1" dirty="0">
                <a:latin typeface="Franklin Gothic Book"/>
              </a:rPr>
              <a:t>Reinforcement Learning from Human Feedback (RLHF)</a:t>
            </a:r>
          </a:p>
          <a:p>
            <a:pPr marL="285750" indent="-285750">
              <a:buFont typeface="Arial"/>
              <a:buChar char="•"/>
            </a:pPr>
            <a:r>
              <a:rPr lang="en-US" dirty="0">
                <a:latin typeface="Franklin Gothic Book"/>
              </a:rPr>
              <a:t>Uses </a:t>
            </a:r>
            <a:r>
              <a:rPr lang="en-US" b="1" dirty="0">
                <a:latin typeface="Franklin Gothic Book"/>
              </a:rPr>
              <a:t>preference comparisons</a:t>
            </a:r>
            <a:r>
              <a:rPr lang="en-US" dirty="0">
                <a:latin typeface="Franklin Gothic Book"/>
              </a:rPr>
              <a:t> between model outputs</a:t>
            </a:r>
            <a:br>
              <a:rPr lang="en-US" dirty="0"/>
            </a:br>
            <a:r>
              <a:rPr lang="en-US" dirty="0">
                <a:latin typeface="Franklin Gothic Book"/>
              </a:rPr>
              <a:t> (e.g., thumbs up/down, rankings, star ratings)</a:t>
            </a:r>
          </a:p>
          <a:p>
            <a:pPr marL="285750" indent="-285750">
              <a:buFont typeface="Arial"/>
              <a:buChar char="•"/>
            </a:pPr>
            <a:r>
              <a:rPr lang="en-US" dirty="0">
                <a:latin typeface="Franklin Gothic Book"/>
              </a:rPr>
              <a:t>Optimizes behavior using a </a:t>
            </a:r>
            <a:r>
              <a:rPr lang="en-US" b="1" dirty="0">
                <a:latin typeface="Franklin Gothic Book"/>
              </a:rPr>
              <a:t>reward signal</a:t>
            </a:r>
            <a:endParaRPr lang="en-US" dirty="0">
              <a:latin typeface="Franklin Gothic Book"/>
            </a:endParaRPr>
          </a:p>
          <a:p>
            <a:pPr marL="285750" indent="-285750">
              <a:buFont typeface="Arial"/>
              <a:buChar char="•"/>
            </a:pPr>
            <a:r>
              <a:rPr lang="en-US" dirty="0">
                <a:latin typeface="Franklin Gothic Book"/>
              </a:rPr>
              <a:t>Commonly applied for </a:t>
            </a:r>
            <a:r>
              <a:rPr lang="en-US" b="1" dirty="0">
                <a:latin typeface="Franklin Gothic Book"/>
              </a:rPr>
              <a:t>alignment and safety</a:t>
            </a:r>
            <a:r>
              <a:rPr lang="en-US" dirty="0">
                <a:latin typeface="Franklin Gothic Book"/>
              </a:rPr>
              <a:t> after SFT</a:t>
            </a:r>
          </a:p>
          <a:p>
            <a:pPr marL="285750" indent="-285750">
              <a:buFont typeface="Arial"/>
              <a:buChar char="•"/>
            </a:pPr>
            <a:endParaRPr lang="en-US" dirty="0"/>
          </a:p>
          <a:p>
            <a:pPr marL="285750" indent="-285750">
              <a:buFont typeface="Arial"/>
              <a:buChar char="•"/>
            </a:pPr>
            <a:endParaRPr lang="en-US" dirty="0"/>
          </a:p>
          <a:p>
            <a:endParaRPr lang="en-US" dirty="0"/>
          </a:p>
          <a:p>
            <a:endParaRPr lang="en-US" dirty="0"/>
          </a:p>
        </p:txBody>
      </p:sp>
      <p:sp>
        <p:nvSpPr>
          <p:cNvPr id="4" name="Title 3">
            <a:extLst>
              <a:ext uri="{FF2B5EF4-FFF2-40B4-BE49-F238E27FC236}">
                <a16:creationId xmlns:a16="http://schemas.microsoft.com/office/drawing/2014/main" id="{D7837160-E32B-4869-0807-A9481EF705EC}"/>
              </a:ext>
            </a:extLst>
          </p:cNvPr>
          <p:cNvSpPr>
            <a:spLocks noGrp="1"/>
          </p:cNvSpPr>
          <p:nvPr>
            <p:ph type="title"/>
          </p:nvPr>
        </p:nvSpPr>
        <p:spPr/>
        <p:txBody>
          <a:bodyPr>
            <a:normAutofit fontScale="90000"/>
          </a:bodyPr>
          <a:lstStyle/>
          <a:p>
            <a:r>
              <a:rPr lang="en-US">
                <a:latin typeface="Franklin Gothic Medium Cond"/>
              </a:rPr>
              <a:t>Fine-Tuning Approaches </a:t>
            </a:r>
            <a:endParaRPr lang="en-US"/>
          </a:p>
        </p:txBody>
      </p:sp>
      <p:sp>
        <p:nvSpPr>
          <p:cNvPr id="5" name="Slide Number Placeholder 4">
            <a:extLst>
              <a:ext uri="{FF2B5EF4-FFF2-40B4-BE49-F238E27FC236}">
                <a16:creationId xmlns:a16="http://schemas.microsoft.com/office/drawing/2014/main" id="{24E3571C-BB68-E32C-0936-2561C771E1B5}"/>
              </a:ext>
            </a:extLst>
          </p:cNvPr>
          <p:cNvSpPr>
            <a:spLocks noGrp="1"/>
          </p:cNvSpPr>
          <p:nvPr>
            <p:ph type="sldNum" sz="quarter" idx="19"/>
          </p:nvPr>
        </p:nvSpPr>
        <p:spPr/>
        <p:txBody>
          <a:bodyPr/>
          <a:lstStyle/>
          <a:p>
            <a:fld id="{6D22F896-40B5-4ADD-8801-0D06FADFA095}" type="slidenum">
              <a:rPr lang="en-US" smtClean="0"/>
              <a:pPr/>
              <a:t>9</a:t>
            </a:fld>
            <a:endParaRPr lang="en-US"/>
          </a:p>
        </p:txBody>
      </p:sp>
      <p:pic>
        <p:nvPicPr>
          <p:cNvPr id="6" name="Picture 5" descr="Information Feedback Exchange Of · Free vector graphic on Pixabay">
            <a:extLst>
              <a:ext uri="{FF2B5EF4-FFF2-40B4-BE49-F238E27FC236}">
                <a16:creationId xmlns:a16="http://schemas.microsoft.com/office/drawing/2014/main" id="{678053F6-2F40-BB7C-256D-9A71D5D2682C}"/>
              </a:ext>
            </a:extLst>
          </p:cNvPr>
          <p:cNvPicPr>
            <a:picLocks noChangeAspect="1"/>
          </p:cNvPicPr>
          <p:nvPr/>
        </p:nvPicPr>
        <p:blipFill>
          <a:blip r:embed="rId3"/>
          <a:stretch>
            <a:fillRect/>
          </a:stretch>
        </p:blipFill>
        <p:spPr>
          <a:xfrm rot="-10800000" flipV="1">
            <a:off x="548967" y="3564346"/>
            <a:ext cx="1016001" cy="622402"/>
          </a:xfrm>
          <a:prstGeom prst="rect">
            <a:avLst/>
          </a:prstGeom>
        </p:spPr>
      </p:pic>
      <p:pic>
        <p:nvPicPr>
          <p:cNvPr id="7" name="Picture 6" descr="Tooling And Fixturing - Fine Tuning Icon , Free Transparent Clipart ...">
            <a:extLst>
              <a:ext uri="{FF2B5EF4-FFF2-40B4-BE49-F238E27FC236}">
                <a16:creationId xmlns:a16="http://schemas.microsoft.com/office/drawing/2014/main" id="{A19EB1DC-D883-F7F4-DEA9-DD87BAF49A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71368" y="1547351"/>
            <a:ext cx="898942" cy="846394"/>
          </a:xfrm>
          <a:prstGeom prst="rect">
            <a:avLst/>
          </a:prstGeom>
        </p:spPr>
      </p:pic>
    </p:spTree>
    <p:extLst>
      <p:ext uri="{BB962C8B-B14F-4D97-AF65-F5344CB8AC3E}">
        <p14:creationId xmlns:p14="http://schemas.microsoft.com/office/powerpoint/2010/main" val="341748192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RCAC Storage 101 (2023)" id="{0E355B2B-D2E6-0748-A00E-4B8712A7F24B}" vid="{9D7ECDBF-6D57-1F41-9970-DAB7008EE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cbfa6b6-6c34-4421-9469-a4ae5bb43497">
      <UserInfo>
        <DisplayName>Schott, Thomas H.</DisplayName>
        <AccountId>17</AccountId>
        <AccountType/>
      </UserInfo>
      <UserInfo>
        <DisplayName>Sarault, Olivia M</DisplayName>
        <AccountId>29</AccountId>
        <AccountType/>
      </UserInfo>
      <UserInfo>
        <DisplayName>Hiller, Kelly R</DisplayName>
        <AccountId>98</AccountId>
        <AccountType/>
      </UserInfo>
      <UserInfo>
        <DisplayName>Eddy, Abigail Ellen</DisplayName>
        <AccountId>46</AccountId>
        <AccountType/>
      </UserInfo>
      <UserInfo>
        <DisplayName>Gu, Yu Rain</DisplayName>
        <AccountId>77</AccountId>
        <AccountType/>
      </UserInfo>
      <UserInfo>
        <DisplayName>Reese, Kristy S</DisplayName>
        <AccountId>26</AccountId>
        <AccountType/>
      </UserInfo>
    </SharedWithUsers>
    <lcf76f155ced4ddcb4097134ff3c332f xmlns="82996346-b066-4e8d-88c2-cf7970495937">
      <Terms xmlns="http://schemas.microsoft.com/office/infopath/2007/PartnerControls"/>
    </lcf76f155ced4ddcb4097134ff3c332f>
    <TaxCatchAll xmlns="9cbfa6b6-6c34-4421-9469-a4ae5bb43497" xsi:nil="true"/>
    <Category xmlns="82996346-b066-4e8d-88c2-cf79704959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9A7AF4D089B14D9DB2A2D1FB409101" ma:contentTypeVersion="17" ma:contentTypeDescription="Create a new document." ma:contentTypeScope="" ma:versionID="c28b3874744a6552b78c8dd9ed1d9e34">
  <xsd:schema xmlns:xsd="http://www.w3.org/2001/XMLSchema" xmlns:xs="http://www.w3.org/2001/XMLSchema" xmlns:p="http://schemas.microsoft.com/office/2006/metadata/properties" xmlns:ns2="82996346-b066-4e8d-88c2-cf7970495937" xmlns:ns3="9cbfa6b6-6c34-4421-9469-a4ae5bb43497" targetNamespace="http://schemas.microsoft.com/office/2006/metadata/properties" ma:root="true" ma:fieldsID="e79d8b65dde71f623b18017ef649bc32" ns2:_="" ns3:_="">
    <xsd:import namespace="82996346-b066-4e8d-88c2-cf7970495937"/>
    <xsd:import namespace="9cbfa6b6-6c34-4421-9469-a4ae5bb434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ategory"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996346-b066-4e8d-88c2-cf79704959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Category" ma:index="22" nillable="true" ma:displayName="Category" ma:description="Category for the topic." ma:format="Dropdown" ma:internalName="Category">
      <xsd:simpleType>
        <xsd:restriction base="dms:Choice">
          <xsd:enumeration value="Core"/>
          <xsd:enumeration value="Advanced"/>
          <xsd:enumeration value="Project"/>
          <xsd:enumeration value="Tech Topic"/>
          <xsd:enumeration value="Professional"/>
          <xsd:enumeration value="Misc"/>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bfa6b6-6c34-4421-9469-a4ae5bb4349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b0f9809c-e9e6-40b6-b68e-efeecc33416b}" ma:internalName="TaxCatchAll" ma:showField="CatchAllData" ma:web="9cbfa6b6-6c34-4421-9469-a4ae5bb434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B64EEB-1B4A-4920-AA44-E234D7D487D1}">
  <ds:schemaRefs>
    <ds:schemaRef ds:uri="http://schemas.microsoft.com/sharepoint/v3/contenttype/forms"/>
  </ds:schemaRefs>
</ds:datastoreItem>
</file>

<file path=customXml/itemProps2.xml><?xml version="1.0" encoding="utf-8"?>
<ds:datastoreItem xmlns:ds="http://schemas.openxmlformats.org/officeDocument/2006/customXml" ds:itemID="{21DE0D6C-581B-4814-98E7-EF172D5D46A1}">
  <ds:schemaRefs>
    <ds:schemaRef ds:uri="37af3f4b-4b66-46f9-8456-831d9bc3e737"/>
    <ds:schemaRef ds:uri="82996346-b066-4e8d-88c2-cf7970495937"/>
    <ds:schemaRef ds:uri="9274efee-843d-4c91-939d-eb0d0f637a60"/>
    <ds:schemaRef ds:uri="9cbfa6b6-6c34-4421-9469-a4ae5bb43497"/>
    <ds:schemaRef ds:uri="d09ddc2b-39bd-4a71-b20b-efdf2d492579"/>
    <ds:schemaRef ds:uri="d6656b4d-3fa0-4709-acfb-d5e813445d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956438-C599-4923-93DB-627B659CF576}">
  <ds:schemaRefs>
    <ds:schemaRef ds:uri="82996346-b066-4e8d-88c2-cf7970495937"/>
    <ds:schemaRef ds:uri="9cbfa6b6-6c34-4421-9469-a4ae5bb434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31</Slides>
  <Notes>17</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Fine-tuning and Compression of LLMs</vt:lpstr>
      <vt:lpstr>About the Instructor </vt:lpstr>
      <vt:lpstr>Agenda </vt:lpstr>
      <vt:lpstr>Opening &amp; Motivation</vt:lpstr>
      <vt:lpstr>Why Not Train from Scratch (aka Pre-Training)? </vt:lpstr>
      <vt:lpstr>How Fine-Tuning Addresses this Gap</vt:lpstr>
      <vt:lpstr>Fine-Tuning vs. Retrieval Augmented Generation </vt:lpstr>
      <vt:lpstr>LLM Fine-Tuning Fundamentals</vt:lpstr>
      <vt:lpstr>Fine-Tuning Approaches </vt:lpstr>
      <vt:lpstr>Types of Supervised Fine-Tuning (SFT) </vt:lpstr>
      <vt:lpstr>Parameter-Efficient Fine-Tuning</vt:lpstr>
      <vt:lpstr>Types of Parameter Efficient Fine-Tuning (PEFT)</vt:lpstr>
      <vt:lpstr>Low-Rank Adaptation (LoRA) </vt:lpstr>
      <vt:lpstr>Low-Rank Adaptation (LoRA) </vt:lpstr>
      <vt:lpstr>Low-Rank Adaptation (LoRA)  </vt:lpstr>
      <vt:lpstr>Other Weight-Based Methods</vt:lpstr>
      <vt:lpstr>Prompt-Based Methods</vt:lpstr>
      <vt:lpstr>Prompt-Based Methods</vt:lpstr>
      <vt:lpstr>Model Compression &amp; Quantization</vt:lpstr>
      <vt:lpstr>Two Types of Compression in LLM Workflows </vt:lpstr>
      <vt:lpstr>Types of Compression: Quantization</vt:lpstr>
      <vt:lpstr>QLoRA</vt:lpstr>
      <vt:lpstr>GPT-Generated Unified Format (GGUF) </vt:lpstr>
      <vt:lpstr>  Ollama Hub                                Ollama (Local)</vt:lpstr>
      <vt:lpstr>Important Ollama Commands</vt:lpstr>
      <vt:lpstr>How GGUF Works with Ollama </vt:lpstr>
      <vt:lpstr>Fine-Tuning Workflow  </vt:lpstr>
      <vt:lpstr>Wrap-Up &amp; Q&amp;A </vt:lpstr>
      <vt:lpstr>Typical Workflow for Fine-Tuning LLMs</vt:lpstr>
      <vt:lpstr>Additional Resources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Franklin Gothic Italic 54</dc:title>
  <dc:creator>Lentner, Geoffrey R</dc:creator>
  <cp:revision>3734</cp:revision>
  <dcterms:created xsi:type="dcterms:W3CDTF">2023-10-31T14:31:04Z</dcterms:created>
  <dcterms:modified xsi:type="dcterms:W3CDTF">2026-04-03T16:49:51Z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2023-02-20T19:00:53Z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b33bf962-ed92-4dd9-bc75-9825fb79b2e3</vt:lpwstr>
  </property>
  <property fmtid="{D5CDD505-2E9C-101B-9397-08002B2CF9AE}" pid="8" name="MSIP_Label_4044bd30-2ed7-4c9d-9d12-46200872a97b_ContentBits">
    <vt:lpwstr>0</vt:lpwstr>
  </property>
  <property fmtid="{D5CDD505-2E9C-101B-9397-08002B2CF9AE}" pid="9" name="ContentTypeId">
    <vt:lpwstr>0x0101001C9A7AF4D089B14D9DB2A2D1FB409101</vt:lpwstr>
  </property>
  <property fmtid="{D5CDD505-2E9C-101B-9397-08002B2CF9AE}" pid="10" name="MediaServiceImageTags">
    <vt:lpwstr/>
  </property>
</Properties>
</file>